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257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7" r:id="rId32"/>
    <p:sldId id="322" r:id="rId33"/>
    <p:sldId id="323" r:id="rId34"/>
    <p:sldId id="324" r:id="rId35"/>
    <p:sldId id="325" r:id="rId36"/>
    <p:sldId id="326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41" r:id="rId45"/>
    <p:sldId id="335" r:id="rId46"/>
    <p:sldId id="336" r:id="rId47"/>
    <p:sldId id="337" r:id="rId48"/>
    <p:sldId id="338" r:id="rId49"/>
    <p:sldId id="339" r:id="rId50"/>
    <p:sldId id="340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258" r:id="rId60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7" autoAdjust="0"/>
    <p:restoredTop sz="95331" autoAdjust="0"/>
  </p:normalViewPr>
  <p:slideViewPr>
    <p:cSldViewPr snapToGrid="0" snapToObjects="1">
      <p:cViewPr varScale="1">
        <p:scale>
          <a:sx n="94" d="100"/>
          <a:sy n="94" d="100"/>
        </p:scale>
        <p:origin x="50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E0732-CDAA-4E4B-B7E2-214995F130B5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551BE55B-821F-284E-9FF1-B8EF7334F6DD}">
      <dgm:prSet phldrT="[Text]"/>
      <dgm:spPr/>
      <dgm:t>
        <a:bodyPr/>
        <a:lstStyle/>
        <a:p>
          <a:r>
            <a:rPr lang="en-US" dirty="0" err="1" smtClean="0"/>
            <a:t>Investigación</a:t>
          </a:r>
          <a:r>
            <a:rPr lang="en-US" dirty="0" smtClean="0"/>
            <a:t> </a:t>
          </a:r>
          <a:r>
            <a:rPr lang="en-US" dirty="0" err="1" smtClean="0"/>
            <a:t>Básica</a:t>
          </a:r>
          <a:endParaRPr lang="en-US" dirty="0"/>
        </a:p>
      </dgm:t>
    </dgm:pt>
    <dgm:pt modelId="{FA2FC880-4B8B-C348-81C9-D55462DE3A82}" type="parTrans" cxnId="{DDA7C64E-3915-3C48-9E94-F8C1D4C3899B}">
      <dgm:prSet/>
      <dgm:spPr/>
      <dgm:t>
        <a:bodyPr/>
        <a:lstStyle/>
        <a:p>
          <a:endParaRPr lang="en-US"/>
        </a:p>
      </dgm:t>
    </dgm:pt>
    <dgm:pt modelId="{01102EAC-81ED-3C45-A2D6-B17077F91BD4}" type="sibTrans" cxnId="{DDA7C64E-3915-3C48-9E94-F8C1D4C3899B}">
      <dgm:prSet/>
      <dgm:spPr/>
      <dgm:t>
        <a:bodyPr/>
        <a:lstStyle/>
        <a:p>
          <a:endParaRPr lang="en-US"/>
        </a:p>
      </dgm:t>
    </dgm:pt>
    <dgm:pt modelId="{82EEA7AE-A0B4-3C45-A8C6-9170E5D9467A}">
      <dgm:prSet phldrT="[Text]"/>
      <dgm:spPr/>
      <dgm:t>
        <a:bodyPr/>
        <a:lstStyle/>
        <a:p>
          <a:r>
            <a:rPr lang="en-US" dirty="0" err="1" smtClean="0"/>
            <a:t>Diseño</a:t>
          </a:r>
          <a:r>
            <a:rPr lang="en-US" dirty="0" smtClean="0"/>
            <a:t> e </a:t>
          </a:r>
          <a:r>
            <a:rPr lang="en-US" dirty="0" err="1" smtClean="0"/>
            <a:t>Ingeniería</a:t>
          </a:r>
          <a:endParaRPr lang="en-US" dirty="0"/>
        </a:p>
      </dgm:t>
    </dgm:pt>
    <dgm:pt modelId="{C2B98560-FF65-0A4D-A981-9886F401C403}" type="parTrans" cxnId="{687021DC-9A8D-6F47-8872-B2AE38ACB4DF}">
      <dgm:prSet/>
      <dgm:spPr/>
      <dgm:t>
        <a:bodyPr/>
        <a:lstStyle/>
        <a:p>
          <a:endParaRPr lang="en-US"/>
        </a:p>
      </dgm:t>
    </dgm:pt>
    <dgm:pt modelId="{E82D9D35-6CD2-CA4B-A8C7-FD559E4E86F3}" type="sibTrans" cxnId="{687021DC-9A8D-6F47-8872-B2AE38ACB4DF}">
      <dgm:prSet/>
      <dgm:spPr/>
      <dgm:t>
        <a:bodyPr/>
        <a:lstStyle/>
        <a:p>
          <a:endParaRPr lang="en-US"/>
        </a:p>
      </dgm:t>
    </dgm:pt>
    <dgm:pt modelId="{76DC2B11-F7A6-F841-B965-D496C7790371}">
      <dgm:prSet phldrT="[Text]"/>
      <dgm:spPr/>
      <dgm:t>
        <a:bodyPr/>
        <a:lstStyle/>
        <a:p>
          <a:r>
            <a:rPr lang="en-US" dirty="0" err="1" smtClean="0"/>
            <a:t>Producción</a:t>
          </a:r>
          <a:endParaRPr lang="en-US" dirty="0"/>
        </a:p>
      </dgm:t>
    </dgm:pt>
    <dgm:pt modelId="{F4340D47-F2FF-5E47-9097-E556B0AA42BA}" type="parTrans" cxnId="{C0FA24D6-E7B3-AC4E-8E6B-1D2CE2FC0BB8}">
      <dgm:prSet/>
      <dgm:spPr/>
      <dgm:t>
        <a:bodyPr/>
        <a:lstStyle/>
        <a:p>
          <a:endParaRPr lang="en-US"/>
        </a:p>
      </dgm:t>
    </dgm:pt>
    <dgm:pt modelId="{EDAEAAAA-1498-3744-A600-0D460F53F52F}" type="sibTrans" cxnId="{C0FA24D6-E7B3-AC4E-8E6B-1D2CE2FC0BB8}">
      <dgm:prSet/>
      <dgm:spPr/>
      <dgm:t>
        <a:bodyPr/>
        <a:lstStyle/>
        <a:p>
          <a:endParaRPr lang="en-US"/>
        </a:p>
      </dgm:t>
    </dgm:pt>
    <dgm:pt modelId="{CE365934-953D-774E-9431-153F26886FFD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818A9785-9248-DF49-9AF3-817694FB4747}" type="parTrans" cxnId="{B3446F9A-B55C-9149-BF1B-A7A2E8B6EA6F}">
      <dgm:prSet/>
      <dgm:spPr/>
      <dgm:t>
        <a:bodyPr/>
        <a:lstStyle/>
        <a:p>
          <a:endParaRPr lang="en-US"/>
        </a:p>
      </dgm:t>
    </dgm:pt>
    <dgm:pt modelId="{AD74D6BA-0275-924C-9018-5CE817BA4F53}" type="sibTrans" cxnId="{B3446F9A-B55C-9149-BF1B-A7A2E8B6EA6F}">
      <dgm:prSet/>
      <dgm:spPr/>
      <dgm:t>
        <a:bodyPr/>
        <a:lstStyle/>
        <a:p>
          <a:endParaRPr lang="en-US"/>
        </a:p>
      </dgm:t>
    </dgm:pt>
    <dgm:pt modelId="{55017AA4-874C-C14E-810F-50713CD4FBB4}">
      <dgm:prSet phldrT="[Text]"/>
      <dgm:spPr/>
      <dgm:t>
        <a:bodyPr/>
        <a:lstStyle/>
        <a:p>
          <a:r>
            <a:rPr lang="en-US" dirty="0" err="1" smtClean="0"/>
            <a:t>Ventas</a:t>
          </a:r>
          <a:endParaRPr lang="en-US" dirty="0"/>
        </a:p>
      </dgm:t>
    </dgm:pt>
    <dgm:pt modelId="{D86F8123-ED3D-CA42-B24D-8286B31D582C}" type="parTrans" cxnId="{F098C978-C411-7440-B8B2-05CBE49D10C4}">
      <dgm:prSet/>
      <dgm:spPr/>
      <dgm:t>
        <a:bodyPr/>
        <a:lstStyle/>
        <a:p>
          <a:endParaRPr lang="en-US"/>
        </a:p>
      </dgm:t>
    </dgm:pt>
    <dgm:pt modelId="{AF28FDA7-5734-EF49-AED1-3A32ABF10C1C}" type="sibTrans" cxnId="{F098C978-C411-7440-B8B2-05CBE49D10C4}">
      <dgm:prSet/>
      <dgm:spPr/>
      <dgm:t>
        <a:bodyPr/>
        <a:lstStyle/>
        <a:p>
          <a:endParaRPr lang="en-US"/>
        </a:p>
      </dgm:t>
    </dgm:pt>
    <dgm:pt modelId="{AA8CB3B1-CC3A-8D46-BE70-9AE5251B5948}" type="pres">
      <dgm:prSet presAssocID="{520E0732-CDAA-4E4B-B7E2-214995F130B5}" presName="Name0" presStyleCnt="0">
        <dgm:presLayoutVars>
          <dgm:dir/>
          <dgm:resizeHandles val="exact"/>
        </dgm:presLayoutVars>
      </dgm:prSet>
      <dgm:spPr/>
    </dgm:pt>
    <dgm:pt modelId="{9A06FBB0-1155-3B4B-BD04-58B726E5A59D}" type="pres">
      <dgm:prSet presAssocID="{551BE55B-821F-284E-9FF1-B8EF7334F6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D3C60-250A-5440-948C-44BCC8DB5723}" type="pres">
      <dgm:prSet presAssocID="{01102EAC-81ED-3C45-A2D6-B17077F91BD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7F6895B-9D89-C449-9F20-59326CFB852F}" type="pres">
      <dgm:prSet presAssocID="{01102EAC-81ED-3C45-A2D6-B17077F91BD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61E1ADE-2117-6D47-B73C-B24E4ABAA1C4}" type="pres">
      <dgm:prSet presAssocID="{82EEA7AE-A0B4-3C45-A8C6-9170E5D946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2286-F03B-B74E-9866-0F71D5448536}" type="pres">
      <dgm:prSet presAssocID="{E82D9D35-6CD2-CA4B-A8C7-FD559E4E86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A54636-1443-0040-BC77-113878A46CB5}" type="pres">
      <dgm:prSet presAssocID="{E82D9D35-6CD2-CA4B-A8C7-FD559E4E86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9F1EE0E-46DE-C24A-87D2-B5EEE3D2AF82}" type="pres">
      <dgm:prSet presAssocID="{76DC2B11-F7A6-F841-B965-D496C77903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4BA3A-B429-9749-B249-6DBF21E888D9}" type="pres">
      <dgm:prSet presAssocID="{EDAEAAAA-1498-3744-A600-0D460F53F52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D0B3E6F-94E3-E942-A56E-68DB0CA003FC}" type="pres">
      <dgm:prSet presAssocID="{EDAEAAAA-1498-3744-A600-0D460F53F52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03D4A31-7E35-5749-8577-7788D127EED5}" type="pres">
      <dgm:prSet presAssocID="{CE365934-953D-774E-9431-153F26886F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93E09-C100-C349-AC4E-02C1C913C18C}" type="pres">
      <dgm:prSet presAssocID="{AD74D6BA-0275-924C-9018-5CE817BA4F5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351432D-D138-7E44-8A4F-F610331A2222}" type="pres">
      <dgm:prSet presAssocID="{AD74D6BA-0275-924C-9018-5CE817BA4F5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A804B23-0561-4F4A-9F63-C4405A962DC4}" type="pres">
      <dgm:prSet presAssocID="{55017AA4-874C-C14E-810F-50713CD4FB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7C64E-3915-3C48-9E94-F8C1D4C3899B}" srcId="{520E0732-CDAA-4E4B-B7E2-214995F130B5}" destId="{551BE55B-821F-284E-9FF1-B8EF7334F6DD}" srcOrd="0" destOrd="0" parTransId="{FA2FC880-4B8B-C348-81C9-D55462DE3A82}" sibTransId="{01102EAC-81ED-3C45-A2D6-B17077F91BD4}"/>
    <dgm:cxn modelId="{72B837CA-6C78-F046-B469-96DF2B1C0582}" type="presOf" srcId="{EDAEAAAA-1498-3744-A600-0D460F53F52F}" destId="{6D0B3E6F-94E3-E942-A56E-68DB0CA003FC}" srcOrd="1" destOrd="0" presId="urn:microsoft.com/office/officeart/2005/8/layout/process1"/>
    <dgm:cxn modelId="{E2E24EA5-1645-EB4C-B221-8D396A0E015A}" type="presOf" srcId="{AD74D6BA-0275-924C-9018-5CE817BA4F53}" destId="{5351432D-D138-7E44-8A4F-F610331A2222}" srcOrd="1" destOrd="0" presId="urn:microsoft.com/office/officeart/2005/8/layout/process1"/>
    <dgm:cxn modelId="{1CD7B11D-0F6F-A34B-B085-05B3CBE3D871}" type="presOf" srcId="{76DC2B11-F7A6-F841-B965-D496C7790371}" destId="{C9F1EE0E-46DE-C24A-87D2-B5EEE3D2AF82}" srcOrd="0" destOrd="0" presId="urn:microsoft.com/office/officeart/2005/8/layout/process1"/>
    <dgm:cxn modelId="{4472C1BC-A620-A241-A648-D5BBA10E91EC}" type="presOf" srcId="{01102EAC-81ED-3C45-A2D6-B17077F91BD4}" destId="{C12D3C60-250A-5440-948C-44BCC8DB5723}" srcOrd="0" destOrd="0" presId="urn:microsoft.com/office/officeart/2005/8/layout/process1"/>
    <dgm:cxn modelId="{0D30ECB9-0713-414F-928B-76F139139ED2}" type="presOf" srcId="{CE365934-953D-774E-9431-153F26886FFD}" destId="{903D4A31-7E35-5749-8577-7788D127EED5}" srcOrd="0" destOrd="0" presId="urn:microsoft.com/office/officeart/2005/8/layout/process1"/>
    <dgm:cxn modelId="{121B9608-A9F5-E449-8DF1-30C1E202E746}" type="presOf" srcId="{E82D9D35-6CD2-CA4B-A8C7-FD559E4E86F3}" destId="{02902286-F03B-B74E-9866-0F71D5448536}" srcOrd="0" destOrd="0" presId="urn:microsoft.com/office/officeart/2005/8/layout/process1"/>
    <dgm:cxn modelId="{B3446F9A-B55C-9149-BF1B-A7A2E8B6EA6F}" srcId="{520E0732-CDAA-4E4B-B7E2-214995F130B5}" destId="{CE365934-953D-774E-9431-153F26886FFD}" srcOrd="3" destOrd="0" parTransId="{818A9785-9248-DF49-9AF3-817694FB4747}" sibTransId="{AD74D6BA-0275-924C-9018-5CE817BA4F53}"/>
    <dgm:cxn modelId="{7DE0E81F-486F-6445-A293-00EE70EA27C9}" type="presOf" srcId="{AD74D6BA-0275-924C-9018-5CE817BA4F53}" destId="{DD493E09-C100-C349-AC4E-02C1C913C18C}" srcOrd="0" destOrd="0" presId="urn:microsoft.com/office/officeart/2005/8/layout/process1"/>
    <dgm:cxn modelId="{F8160F63-7781-4E4B-A87D-4544CD674B9A}" type="presOf" srcId="{01102EAC-81ED-3C45-A2D6-B17077F91BD4}" destId="{57F6895B-9D89-C449-9F20-59326CFB852F}" srcOrd="1" destOrd="0" presId="urn:microsoft.com/office/officeart/2005/8/layout/process1"/>
    <dgm:cxn modelId="{2E8B512B-DDDA-1F49-922E-F2A99A800841}" type="presOf" srcId="{520E0732-CDAA-4E4B-B7E2-214995F130B5}" destId="{AA8CB3B1-CC3A-8D46-BE70-9AE5251B5948}" srcOrd="0" destOrd="0" presId="urn:microsoft.com/office/officeart/2005/8/layout/process1"/>
    <dgm:cxn modelId="{9F129DFB-BF10-8D44-ACFA-82A28ABF3659}" type="presOf" srcId="{82EEA7AE-A0B4-3C45-A8C6-9170E5D9467A}" destId="{461E1ADE-2117-6D47-B73C-B24E4ABAA1C4}" srcOrd="0" destOrd="0" presId="urn:microsoft.com/office/officeart/2005/8/layout/process1"/>
    <dgm:cxn modelId="{687021DC-9A8D-6F47-8872-B2AE38ACB4DF}" srcId="{520E0732-CDAA-4E4B-B7E2-214995F130B5}" destId="{82EEA7AE-A0B4-3C45-A8C6-9170E5D9467A}" srcOrd="1" destOrd="0" parTransId="{C2B98560-FF65-0A4D-A981-9886F401C403}" sibTransId="{E82D9D35-6CD2-CA4B-A8C7-FD559E4E86F3}"/>
    <dgm:cxn modelId="{29A18E28-3E8C-F642-BE4B-712EB8B24A90}" type="presOf" srcId="{551BE55B-821F-284E-9FF1-B8EF7334F6DD}" destId="{9A06FBB0-1155-3B4B-BD04-58B726E5A59D}" srcOrd="0" destOrd="0" presId="urn:microsoft.com/office/officeart/2005/8/layout/process1"/>
    <dgm:cxn modelId="{B29D30C4-3A1A-474C-AD22-3A69935E05B0}" type="presOf" srcId="{EDAEAAAA-1498-3744-A600-0D460F53F52F}" destId="{16B4BA3A-B429-9749-B249-6DBF21E888D9}" srcOrd="0" destOrd="0" presId="urn:microsoft.com/office/officeart/2005/8/layout/process1"/>
    <dgm:cxn modelId="{C0FA24D6-E7B3-AC4E-8E6B-1D2CE2FC0BB8}" srcId="{520E0732-CDAA-4E4B-B7E2-214995F130B5}" destId="{76DC2B11-F7A6-F841-B965-D496C7790371}" srcOrd="2" destOrd="0" parTransId="{F4340D47-F2FF-5E47-9097-E556B0AA42BA}" sibTransId="{EDAEAAAA-1498-3744-A600-0D460F53F52F}"/>
    <dgm:cxn modelId="{84154D2F-EA76-9943-8D6B-7B4B9743669B}" type="presOf" srcId="{E82D9D35-6CD2-CA4B-A8C7-FD559E4E86F3}" destId="{D2A54636-1443-0040-BC77-113878A46CB5}" srcOrd="1" destOrd="0" presId="urn:microsoft.com/office/officeart/2005/8/layout/process1"/>
    <dgm:cxn modelId="{F098C978-C411-7440-B8B2-05CBE49D10C4}" srcId="{520E0732-CDAA-4E4B-B7E2-214995F130B5}" destId="{55017AA4-874C-C14E-810F-50713CD4FBB4}" srcOrd="4" destOrd="0" parTransId="{D86F8123-ED3D-CA42-B24D-8286B31D582C}" sibTransId="{AF28FDA7-5734-EF49-AED1-3A32ABF10C1C}"/>
    <dgm:cxn modelId="{90448979-967F-F340-922B-54546C02F6B1}" type="presOf" srcId="{55017AA4-874C-C14E-810F-50713CD4FBB4}" destId="{1A804B23-0561-4F4A-9F63-C4405A962DC4}" srcOrd="0" destOrd="0" presId="urn:microsoft.com/office/officeart/2005/8/layout/process1"/>
    <dgm:cxn modelId="{665E052B-7EC8-CC41-9E91-9DB83B2DB11C}" type="presParOf" srcId="{AA8CB3B1-CC3A-8D46-BE70-9AE5251B5948}" destId="{9A06FBB0-1155-3B4B-BD04-58B726E5A59D}" srcOrd="0" destOrd="0" presId="urn:microsoft.com/office/officeart/2005/8/layout/process1"/>
    <dgm:cxn modelId="{044E9C75-C952-6C40-BC9D-D7AFC40C64DD}" type="presParOf" srcId="{AA8CB3B1-CC3A-8D46-BE70-9AE5251B5948}" destId="{C12D3C60-250A-5440-948C-44BCC8DB5723}" srcOrd="1" destOrd="0" presId="urn:microsoft.com/office/officeart/2005/8/layout/process1"/>
    <dgm:cxn modelId="{4F6FFB32-6CD7-6044-BA04-16A0A77803F6}" type="presParOf" srcId="{C12D3C60-250A-5440-948C-44BCC8DB5723}" destId="{57F6895B-9D89-C449-9F20-59326CFB852F}" srcOrd="0" destOrd="0" presId="urn:microsoft.com/office/officeart/2005/8/layout/process1"/>
    <dgm:cxn modelId="{A632F04E-0FE0-6D45-936B-1E5A0BF220B1}" type="presParOf" srcId="{AA8CB3B1-CC3A-8D46-BE70-9AE5251B5948}" destId="{461E1ADE-2117-6D47-B73C-B24E4ABAA1C4}" srcOrd="2" destOrd="0" presId="urn:microsoft.com/office/officeart/2005/8/layout/process1"/>
    <dgm:cxn modelId="{63110D47-0836-AE4F-B598-F7FCBBB3C878}" type="presParOf" srcId="{AA8CB3B1-CC3A-8D46-BE70-9AE5251B5948}" destId="{02902286-F03B-B74E-9866-0F71D5448536}" srcOrd="3" destOrd="0" presId="urn:microsoft.com/office/officeart/2005/8/layout/process1"/>
    <dgm:cxn modelId="{B0315739-B3B5-DE46-A236-962BF1340FCF}" type="presParOf" srcId="{02902286-F03B-B74E-9866-0F71D5448536}" destId="{D2A54636-1443-0040-BC77-113878A46CB5}" srcOrd="0" destOrd="0" presId="urn:microsoft.com/office/officeart/2005/8/layout/process1"/>
    <dgm:cxn modelId="{B57C45F2-9B1A-5949-B59F-E0EBF0B57227}" type="presParOf" srcId="{AA8CB3B1-CC3A-8D46-BE70-9AE5251B5948}" destId="{C9F1EE0E-46DE-C24A-87D2-B5EEE3D2AF82}" srcOrd="4" destOrd="0" presId="urn:microsoft.com/office/officeart/2005/8/layout/process1"/>
    <dgm:cxn modelId="{5AE428E7-49F8-F048-A0DF-4454CEE9937D}" type="presParOf" srcId="{AA8CB3B1-CC3A-8D46-BE70-9AE5251B5948}" destId="{16B4BA3A-B429-9749-B249-6DBF21E888D9}" srcOrd="5" destOrd="0" presId="urn:microsoft.com/office/officeart/2005/8/layout/process1"/>
    <dgm:cxn modelId="{E771B6D8-0ACC-6145-B256-82AD99B88628}" type="presParOf" srcId="{16B4BA3A-B429-9749-B249-6DBF21E888D9}" destId="{6D0B3E6F-94E3-E942-A56E-68DB0CA003FC}" srcOrd="0" destOrd="0" presId="urn:microsoft.com/office/officeart/2005/8/layout/process1"/>
    <dgm:cxn modelId="{DDE78890-B43B-CA40-9923-46CF9D75B1C9}" type="presParOf" srcId="{AA8CB3B1-CC3A-8D46-BE70-9AE5251B5948}" destId="{903D4A31-7E35-5749-8577-7788D127EED5}" srcOrd="6" destOrd="0" presId="urn:microsoft.com/office/officeart/2005/8/layout/process1"/>
    <dgm:cxn modelId="{35905B4D-1BDF-F242-9B81-F220CB0149CA}" type="presParOf" srcId="{AA8CB3B1-CC3A-8D46-BE70-9AE5251B5948}" destId="{DD493E09-C100-C349-AC4E-02C1C913C18C}" srcOrd="7" destOrd="0" presId="urn:microsoft.com/office/officeart/2005/8/layout/process1"/>
    <dgm:cxn modelId="{77DEEEE5-1532-D640-B55B-B7E026F5967B}" type="presParOf" srcId="{DD493E09-C100-C349-AC4E-02C1C913C18C}" destId="{5351432D-D138-7E44-8A4F-F610331A2222}" srcOrd="0" destOrd="0" presId="urn:microsoft.com/office/officeart/2005/8/layout/process1"/>
    <dgm:cxn modelId="{B3981182-1EA7-F749-AD6F-69CC004A5480}" type="presParOf" srcId="{AA8CB3B1-CC3A-8D46-BE70-9AE5251B5948}" destId="{1A804B23-0561-4F4A-9F63-C4405A962DC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0732-CDAA-4E4B-B7E2-214995F130B5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551BE55B-821F-284E-9FF1-B8EF7334F6DD}">
      <dgm:prSet phldrT="[Text]"/>
      <dgm:spPr/>
      <dgm:t>
        <a:bodyPr/>
        <a:lstStyle/>
        <a:p>
          <a:r>
            <a:rPr lang="en-US" dirty="0" err="1" smtClean="0"/>
            <a:t>Necesidad</a:t>
          </a:r>
          <a:r>
            <a:rPr lang="en-US" dirty="0" smtClean="0"/>
            <a:t> del Mercado</a:t>
          </a:r>
          <a:endParaRPr lang="en-US" dirty="0"/>
        </a:p>
      </dgm:t>
    </dgm:pt>
    <dgm:pt modelId="{FA2FC880-4B8B-C348-81C9-D55462DE3A82}" type="parTrans" cxnId="{DDA7C64E-3915-3C48-9E94-F8C1D4C3899B}">
      <dgm:prSet/>
      <dgm:spPr/>
      <dgm:t>
        <a:bodyPr/>
        <a:lstStyle/>
        <a:p>
          <a:endParaRPr lang="en-US"/>
        </a:p>
      </dgm:t>
    </dgm:pt>
    <dgm:pt modelId="{01102EAC-81ED-3C45-A2D6-B17077F91BD4}" type="sibTrans" cxnId="{DDA7C64E-3915-3C48-9E94-F8C1D4C3899B}">
      <dgm:prSet/>
      <dgm:spPr/>
      <dgm:t>
        <a:bodyPr/>
        <a:lstStyle/>
        <a:p>
          <a:endParaRPr lang="en-US"/>
        </a:p>
      </dgm:t>
    </dgm:pt>
    <dgm:pt modelId="{76DC2B11-F7A6-F841-B965-D496C7790371}">
      <dgm:prSet phldrT="[Text]"/>
      <dgm:spPr/>
      <dgm:t>
        <a:bodyPr/>
        <a:lstStyle/>
        <a:p>
          <a:r>
            <a:rPr lang="en-US" dirty="0" err="1" smtClean="0"/>
            <a:t>Producción</a:t>
          </a:r>
          <a:endParaRPr lang="en-US" dirty="0"/>
        </a:p>
      </dgm:t>
    </dgm:pt>
    <dgm:pt modelId="{F4340D47-F2FF-5E47-9097-E556B0AA42BA}" type="parTrans" cxnId="{C0FA24D6-E7B3-AC4E-8E6B-1D2CE2FC0BB8}">
      <dgm:prSet/>
      <dgm:spPr/>
      <dgm:t>
        <a:bodyPr/>
        <a:lstStyle/>
        <a:p>
          <a:endParaRPr lang="en-US"/>
        </a:p>
      </dgm:t>
    </dgm:pt>
    <dgm:pt modelId="{EDAEAAAA-1498-3744-A600-0D460F53F52F}" type="sibTrans" cxnId="{C0FA24D6-E7B3-AC4E-8E6B-1D2CE2FC0BB8}">
      <dgm:prSet/>
      <dgm:spPr/>
      <dgm:t>
        <a:bodyPr/>
        <a:lstStyle/>
        <a:p>
          <a:endParaRPr lang="en-US"/>
        </a:p>
      </dgm:t>
    </dgm:pt>
    <dgm:pt modelId="{55017AA4-874C-C14E-810F-50713CD4FBB4}">
      <dgm:prSet phldrT="[Text]"/>
      <dgm:spPr/>
      <dgm:t>
        <a:bodyPr/>
        <a:lstStyle/>
        <a:p>
          <a:r>
            <a:rPr lang="en-US" dirty="0" err="1" smtClean="0"/>
            <a:t>Ventas</a:t>
          </a:r>
          <a:endParaRPr lang="en-US" dirty="0"/>
        </a:p>
      </dgm:t>
    </dgm:pt>
    <dgm:pt modelId="{D86F8123-ED3D-CA42-B24D-8286B31D582C}" type="parTrans" cxnId="{F098C978-C411-7440-B8B2-05CBE49D10C4}">
      <dgm:prSet/>
      <dgm:spPr/>
      <dgm:t>
        <a:bodyPr/>
        <a:lstStyle/>
        <a:p>
          <a:endParaRPr lang="en-US"/>
        </a:p>
      </dgm:t>
    </dgm:pt>
    <dgm:pt modelId="{AF28FDA7-5734-EF49-AED1-3A32ABF10C1C}" type="sibTrans" cxnId="{F098C978-C411-7440-B8B2-05CBE49D10C4}">
      <dgm:prSet/>
      <dgm:spPr/>
      <dgm:t>
        <a:bodyPr/>
        <a:lstStyle/>
        <a:p>
          <a:endParaRPr lang="en-US"/>
        </a:p>
      </dgm:t>
    </dgm:pt>
    <dgm:pt modelId="{B244E849-8069-7D44-8728-8CB9D17956FC}">
      <dgm:prSet phldrT="[Text]"/>
      <dgm:spPr/>
      <dgm:t>
        <a:bodyPr/>
        <a:lstStyle/>
        <a:p>
          <a:r>
            <a:rPr lang="en-US" dirty="0" err="1" smtClean="0"/>
            <a:t>Desarrollo</a:t>
          </a:r>
          <a:endParaRPr lang="en-US" dirty="0"/>
        </a:p>
      </dgm:t>
    </dgm:pt>
    <dgm:pt modelId="{A42B7945-2363-6040-95CE-966E9B46E4C4}" type="parTrans" cxnId="{C6959081-BA52-AD46-9589-AF5B6EDA9A93}">
      <dgm:prSet/>
      <dgm:spPr/>
      <dgm:t>
        <a:bodyPr/>
        <a:lstStyle/>
        <a:p>
          <a:endParaRPr lang="en-US"/>
        </a:p>
      </dgm:t>
    </dgm:pt>
    <dgm:pt modelId="{447E474F-A238-BC49-883C-3B391D910C4E}" type="sibTrans" cxnId="{C6959081-BA52-AD46-9589-AF5B6EDA9A93}">
      <dgm:prSet/>
      <dgm:spPr/>
      <dgm:t>
        <a:bodyPr/>
        <a:lstStyle/>
        <a:p>
          <a:endParaRPr lang="en-US"/>
        </a:p>
      </dgm:t>
    </dgm:pt>
    <dgm:pt modelId="{AA8CB3B1-CC3A-8D46-BE70-9AE5251B5948}" type="pres">
      <dgm:prSet presAssocID="{520E0732-CDAA-4E4B-B7E2-214995F130B5}" presName="Name0" presStyleCnt="0">
        <dgm:presLayoutVars>
          <dgm:dir/>
          <dgm:resizeHandles val="exact"/>
        </dgm:presLayoutVars>
      </dgm:prSet>
      <dgm:spPr/>
    </dgm:pt>
    <dgm:pt modelId="{9A06FBB0-1155-3B4B-BD04-58B726E5A59D}" type="pres">
      <dgm:prSet presAssocID="{551BE55B-821F-284E-9FF1-B8EF7334F6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D3C60-250A-5440-948C-44BCC8DB5723}" type="pres">
      <dgm:prSet presAssocID="{01102EAC-81ED-3C45-A2D6-B17077F91B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7F6895B-9D89-C449-9F20-59326CFB852F}" type="pres">
      <dgm:prSet presAssocID="{01102EAC-81ED-3C45-A2D6-B17077F91BD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555C655-C0F3-1A49-AE1F-44888D4DA909}" type="pres">
      <dgm:prSet presAssocID="{B244E849-8069-7D44-8728-8CB9D17956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53569-9316-4A4B-BA49-E4F0E41B39CB}" type="pres">
      <dgm:prSet presAssocID="{447E474F-A238-BC49-883C-3B391D910C4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B9B85F9-3300-3E4A-92E3-EBF436AB7426}" type="pres">
      <dgm:prSet presAssocID="{447E474F-A238-BC49-883C-3B391D910C4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9F1EE0E-46DE-C24A-87D2-B5EEE3D2AF82}" type="pres">
      <dgm:prSet presAssocID="{76DC2B11-F7A6-F841-B965-D496C77903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4BA3A-B429-9749-B249-6DBF21E888D9}" type="pres">
      <dgm:prSet presAssocID="{EDAEAAAA-1498-3744-A600-0D460F53F52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D0B3E6F-94E3-E942-A56E-68DB0CA003FC}" type="pres">
      <dgm:prSet presAssocID="{EDAEAAAA-1498-3744-A600-0D460F53F52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804B23-0561-4F4A-9F63-C4405A962DC4}" type="pres">
      <dgm:prSet presAssocID="{55017AA4-874C-C14E-810F-50713CD4FBB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F4BB4-58EA-5E46-898A-78DAD0F6C003}" type="presOf" srcId="{520E0732-CDAA-4E4B-B7E2-214995F130B5}" destId="{AA8CB3B1-CC3A-8D46-BE70-9AE5251B5948}" srcOrd="0" destOrd="0" presId="urn:microsoft.com/office/officeart/2005/8/layout/process1"/>
    <dgm:cxn modelId="{99F3B815-C1FA-9C48-AC79-1C92440AD51C}" type="presOf" srcId="{55017AA4-874C-C14E-810F-50713CD4FBB4}" destId="{1A804B23-0561-4F4A-9F63-C4405A962DC4}" srcOrd="0" destOrd="0" presId="urn:microsoft.com/office/officeart/2005/8/layout/process1"/>
    <dgm:cxn modelId="{74F44230-EA8D-4C43-A5F2-9786300FA051}" type="presOf" srcId="{01102EAC-81ED-3C45-A2D6-B17077F91BD4}" destId="{57F6895B-9D89-C449-9F20-59326CFB852F}" srcOrd="1" destOrd="0" presId="urn:microsoft.com/office/officeart/2005/8/layout/process1"/>
    <dgm:cxn modelId="{C0FA24D6-E7B3-AC4E-8E6B-1D2CE2FC0BB8}" srcId="{520E0732-CDAA-4E4B-B7E2-214995F130B5}" destId="{76DC2B11-F7A6-F841-B965-D496C7790371}" srcOrd="2" destOrd="0" parTransId="{F4340D47-F2FF-5E47-9097-E556B0AA42BA}" sibTransId="{EDAEAAAA-1498-3744-A600-0D460F53F52F}"/>
    <dgm:cxn modelId="{836B0D94-1D01-5B40-9905-5B525F6C779B}" type="presOf" srcId="{B244E849-8069-7D44-8728-8CB9D17956FC}" destId="{2555C655-C0F3-1A49-AE1F-44888D4DA909}" srcOrd="0" destOrd="0" presId="urn:microsoft.com/office/officeart/2005/8/layout/process1"/>
    <dgm:cxn modelId="{C6959081-BA52-AD46-9589-AF5B6EDA9A93}" srcId="{520E0732-CDAA-4E4B-B7E2-214995F130B5}" destId="{B244E849-8069-7D44-8728-8CB9D17956FC}" srcOrd="1" destOrd="0" parTransId="{A42B7945-2363-6040-95CE-966E9B46E4C4}" sibTransId="{447E474F-A238-BC49-883C-3B391D910C4E}"/>
    <dgm:cxn modelId="{DDA7C64E-3915-3C48-9E94-F8C1D4C3899B}" srcId="{520E0732-CDAA-4E4B-B7E2-214995F130B5}" destId="{551BE55B-821F-284E-9FF1-B8EF7334F6DD}" srcOrd="0" destOrd="0" parTransId="{FA2FC880-4B8B-C348-81C9-D55462DE3A82}" sibTransId="{01102EAC-81ED-3C45-A2D6-B17077F91BD4}"/>
    <dgm:cxn modelId="{F098C978-C411-7440-B8B2-05CBE49D10C4}" srcId="{520E0732-CDAA-4E4B-B7E2-214995F130B5}" destId="{55017AA4-874C-C14E-810F-50713CD4FBB4}" srcOrd="3" destOrd="0" parTransId="{D86F8123-ED3D-CA42-B24D-8286B31D582C}" sibTransId="{AF28FDA7-5734-EF49-AED1-3A32ABF10C1C}"/>
    <dgm:cxn modelId="{0A3A0CE2-7347-0748-A68C-50175BB9A352}" type="presOf" srcId="{01102EAC-81ED-3C45-A2D6-B17077F91BD4}" destId="{C12D3C60-250A-5440-948C-44BCC8DB5723}" srcOrd="0" destOrd="0" presId="urn:microsoft.com/office/officeart/2005/8/layout/process1"/>
    <dgm:cxn modelId="{BF8BB845-2BF7-F34C-B295-850F46F88C9B}" type="presOf" srcId="{76DC2B11-F7A6-F841-B965-D496C7790371}" destId="{C9F1EE0E-46DE-C24A-87D2-B5EEE3D2AF82}" srcOrd="0" destOrd="0" presId="urn:microsoft.com/office/officeart/2005/8/layout/process1"/>
    <dgm:cxn modelId="{83C3F784-1606-3B4D-96FE-8D2BF2EB19C6}" type="presOf" srcId="{447E474F-A238-BC49-883C-3B391D910C4E}" destId="{2B9B85F9-3300-3E4A-92E3-EBF436AB7426}" srcOrd="1" destOrd="0" presId="urn:microsoft.com/office/officeart/2005/8/layout/process1"/>
    <dgm:cxn modelId="{68208FF3-7EFB-724A-8FBD-3370F1C2A44A}" type="presOf" srcId="{EDAEAAAA-1498-3744-A600-0D460F53F52F}" destId="{6D0B3E6F-94E3-E942-A56E-68DB0CA003FC}" srcOrd="1" destOrd="0" presId="urn:microsoft.com/office/officeart/2005/8/layout/process1"/>
    <dgm:cxn modelId="{FBAE2F0E-60A7-8543-8091-029AF6D09816}" type="presOf" srcId="{EDAEAAAA-1498-3744-A600-0D460F53F52F}" destId="{16B4BA3A-B429-9749-B249-6DBF21E888D9}" srcOrd="0" destOrd="0" presId="urn:microsoft.com/office/officeart/2005/8/layout/process1"/>
    <dgm:cxn modelId="{15C96345-9DF2-E941-9200-56DF03FCDECB}" type="presOf" srcId="{447E474F-A238-BC49-883C-3B391D910C4E}" destId="{B7C53569-9316-4A4B-BA49-E4F0E41B39CB}" srcOrd="0" destOrd="0" presId="urn:microsoft.com/office/officeart/2005/8/layout/process1"/>
    <dgm:cxn modelId="{546F620F-4818-4A48-B2F3-258344228AA4}" type="presOf" srcId="{551BE55B-821F-284E-9FF1-B8EF7334F6DD}" destId="{9A06FBB0-1155-3B4B-BD04-58B726E5A59D}" srcOrd="0" destOrd="0" presId="urn:microsoft.com/office/officeart/2005/8/layout/process1"/>
    <dgm:cxn modelId="{A9AA212E-A0DC-CE4B-BC48-27004AB2CE21}" type="presParOf" srcId="{AA8CB3B1-CC3A-8D46-BE70-9AE5251B5948}" destId="{9A06FBB0-1155-3B4B-BD04-58B726E5A59D}" srcOrd="0" destOrd="0" presId="urn:microsoft.com/office/officeart/2005/8/layout/process1"/>
    <dgm:cxn modelId="{5D82274C-596D-4E41-9778-790D6AA33C96}" type="presParOf" srcId="{AA8CB3B1-CC3A-8D46-BE70-9AE5251B5948}" destId="{C12D3C60-250A-5440-948C-44BCC8DB5723}" srcOrd="1" destOrd="0" presId="urn:microsoft.com/office/officeart/2005/8/layout/process1"/>
    <dgm:cxn modelId="{D536E0B9-DF11-924D-A438-98D64CA03324}" type="presParOf" srcId="{C12D3C60-250A-5440-948C-44BCC8DB5723}" destId="{57F6895B-9D89-C449-9F20-59326CFB852F}" srcOrd="0" destOrd="0" presId="urn:microsoft.com/office/officeart/2005/8/layout/process1"/>
    <dgm:cxn modelId="{8B185C31-E61F-5C41-8895-075CEB63B57E}" type="presParOf" srcId="{AA8CB3B1-CC3A-8D46-BE70-9AE5251B5948}" destId="{2555C655-C0F3-1A49-AE1F-44888D4DA909}" srcOrd="2" destOrd="0" presId="urn:microsoft.com/office/officeart/2005/8/layout/process1"/>
    <dgm:cxn modelId="{C5BA9F5B-01EF-4541-A8ED-408501396257}" type="presParOf" srcId="{AA8CB3B1-CC3A-8D46-BE70-9AE5251B5948}" destId="{B7C53569-9316-4A4B-BA49-E4F0E41B39CB}" srcOrd="3" destOrd="0" presId="urn:microsoft.com/office/officeart/2005/8/layout/process1"/>
    <dgm:cxn modelId="{16407660-49EA-FC4F-BE41-016063A185A8}" type="presParOf" srcId="{B7C53569-9316-4A4B-BA49-E4F0E41B39CB}" destId="{2B9B85F9-3300-3E4A-92E3-EBF436AB7426}" srcOrd="0" destOrd="0" presId="urn:microsoft.com/office/officeart/2005/8/layout/process1"/>
    <dgm:cxn modelId="{55E50AC7-34AA-774E-8B50-039EE08F56BF}" type="presParOf" srcId="{AA8CB3B1-CC3A-8D46-BE70-9AE5251B5948}" destId="{C9F1EE0E-46DE-C24A-87D2-B5EEE3D2AF82}" srcOrd="4" destOrd="0" presId="urn:microsoft.com/office/officeart/2005/8/layout/process1"/>
    <dgm:cxn modelId="{A5026C46-C31D-0244-9A7A-84206DB576FA}" type="presParOf" srcId="{AA8CB3B1-CC3A-8D46-BE70-9AE5251B5948}" destId="{16B4BA3A-B429-9749-B249-6DBF21E888D9}" srcOrd="5" destOrd="0" presId="urn:microsoft.com/office/officeart/2005/8/layout/process1"/>
    <dgm:cxn modelId="{3B86D48F-EC82-0C4E-8C64-CC77A44755FC}" type="presParOf" srcId="{16B4BA3A-B429-9749-B249-6DBF21E888D9}" destId="{6D0B3E6F-94E3-E942-A56E-68DB0CA003FC}" srcOrd="0" destOrd="0" presId="urn:microsoft.com/office/officeart/2005/8/layout/process1"/>
    <dgm:cxn modelId="{88CDDFDD-7537-B245-8904-DE60C5CACA9B}" type="presParOf" srcId="{AA8CB3B1-CC3A-8D46-BE70-9AE5251B5948}" destId="{1A804B23-0561-4F4A-9F63-C4405A962DC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E0732-CDAA-4E4B-B7E2-214995F130B5}" type="doc">
      <dgm:prSet loTypeId="urn:microsoft.com/office/officeart/2005/8/layout/process1" loCatId="" qsTypeId="urn:microsoft.com/office/officeart/2005/8/quickstyle/3D3" qsCatId="3D" csTypeId="urn:microsoft.com/office/officeart/2005/8/colors/accent1_2" csCatId="accent1" phldr="1"/>
      <dgm:spPr/>
    </dgm:pt>
    <dgm:pt modelId="{551BE55B-821F-284E-9FF1-B8EF7334F6DD}">
      <dgm:prSet phldrT="[Text]"/>
      <dgm:spPr/>
      <dgm:t>
        <a:bodyPr/>
        <a:lstStyle/>
        <a:p>
          <a:r>
            <a:rPr lang="en-US" dirty="0" err="1" smtClean="0"/>
            <a:t>Departamento</a:t>
          </a:r>
          <a:r>
            <a:rPr lang="en-US" dirty="0" smtClean="0"/>
            <a:t> de I+D</a:t>
          </a:r>
          <a:endParaRPr lang="en-US" dirty="0"/>
        </a:p>
      </dgm:t>
    </dgm:pt>
    <dgm:pt modelId="{FA2FC880-4B8B-C348-81C9-D55462DE3A82}" type="parTrans" cxnId="{DDA7C64E-3915-3C48-9E94-F8C1D4C3899B}">
      <dgm:prSet/>
      <dgm:spPr/>
      <dgm:t>
        <a:bodyPr/>
        <a:lstStyle/>
        <a:p>
          <a:endParaRPr lang="en-US"/>
        </a:p>
      </dgm:t>
    </dgm:pt>
    <dgm:pt modelId="{01102EAC-81ED-3C45-A2D6-B17077F91BD4}" type="sibTrans" cxnId="{DDA7C64E-3915-3C48-9E94-F8C1D4C3899B}">
      <dgm:prSet/>
      <dgm:spPr/>
      <dgm:t>
        <a:bodyPr/>
        <a:lstStyle/>
        <a:p>
          <a:endParaRPr lang="en-US"/>
        </a:p>
      </dgm:t>
    </dgm:pt>
    <dgm:pt modelId="{82EEA7AE-A0B4-3C45-A8C6-9170E5D9467A}">
      <dgm:prSet phldrT="[Text]"/>
      <dgm:spPr/>
      <dgm:t>
        <a:bodyPr/>
        <a:lstStyle/>
        <a:p>
          <a:r>
            <a:rPr lang="en-US" dirty="0" err="1" smtClean="0"/>
            <a:t>Departamento</a:t>
          </a:r>
          <a:r>
            <a:rPr lang="en-US" dirty="0" smtClean="0"/>
            <a:t> de </a:t>
          </a:r>
          <a:r>
            <a:rPr lang="en-US" dirty="0" err="1" smtClean="0"/>
            <a:t>Diseño</a:t>
          </a:r>
          <a:endParaRPr lang="en-US" dirty="0"/>
        </a:p>
      </dgm:t>
    </dgm:pt>
    <dgm:pt modelId="{C2B98560-FF65-0A4D-A981-9886F401C403}" type="parTrans" cxnId="{687021DC-9A8D-6F47-8872-B2AE38ACB4DF}">
      <dgm:prSet/>
      <dgm:spPr/>
      <dgm:t>
        <a:bodyPr/>
        <a:lstStyle/>
        <a:p>
          <a:endParaRPr lang="en-US"/>
        </a:p>
      </dgm:t>
    </dgm:pt>
    <dgm:pt modelId="{E82D9D35-6CD2-CA4B-A8C7-FD559E4E86F3}" type="sibTrans" cxnId="{687021DC-9A8D-6F47-8872-B2AE38ACB4DF}">
      <dgm:prSet/>
      <dgm:spPr/>
      <dgm:t>
        <a:bodyPr/>
        <a:lstStyle/>
        <a:p>
          <a:endParaRPr lang="en-US"/>
        </a:p>
      </dgm:t>
    </dgm:pt>
    <dgm:pt modelId="{76DC2B11-F7A6-F841-B965-D496C7790371}">
      <dgm:prSet phldrT="[Text]"/>
      <dgm:spPr/>
      <dgm:t>
        <a:bodyPr/>
        <a:lstStyle/>
        <a:p>
          <a:r>
            <a:rPr lang="en-US" dirty="0" err="1" smtClean="0"/>
            <a:t>Departamento</a:t>
          </a:r>
          <a:r>
            <a:rPr lang="en-US" dirty="0" smtClean="0"/>
            <a:t> de </a:t>
          </a:r>
          <a:r>
            <a:rPr lang="en-US" dirty="0" err="1" smtClean="0"/>
            <a:t>Ingeniería</a:t>
          </a:r>
          <a:endParaRPr lang="en-US" dirty="0"/>
        </a:p>
      </dgm:t>
    </dgm:pt>
    <dgm:pt modelId="{F4340D47-F2FF-5E47-9097-E556B0AA42BA}" type="parTrans" cxnId="{C0FA24D6-E7B3-AC4E-8E6B-1D2CE2FC0BB8}">
      <dgm:prSet/>
      <dgm:spPr/>
      <dgm:t>
        <a:bodyPr/>
        <a:lstStyle/>
        <a:p>
          <a:endParaRPr lang="en-US"/>
        </a:p>
      </dgm:t>
    </dgm:pt>
    <dgm:pt modelId="{EDAEAAAA-1498-3744-A600-0D460F53F52F}" type="sibTrans" cxnId="{C0FA24D6-E7B3-AC4E-8E6B-1D2CE2FC0BB8}">
      <dgm:prSet/>
      <dgm:spPr/>
      <dgm:t>
        <a:bodyPr/>
        <a:lstStyle/>
        <a:p>
          <a:endParaRPr lang="en-US"/>
        </a:p>
      </dgm:t>
    </dgm:pt>
    <dgm:pt modelId="{CE365934-953D-774E-9431-153F26886FFD}">
      <dgm:prSet phldrT="[Text]"/>
      <dgm:spPr/>
      <dgm:t>
        <a:bodyPr/>
        <a:lstStyle/>
        <a:p>
          <a:r>
            <a:rPr lang="en-US" dirty="0" err="1" smtClean="0"/>
            <a:t>Departamento</a:t>
          </a:r>
          <a:r>
            <a:rPr lang="en-US" dirty="0" smtClean="0"/>
            <a:t> de </a:t>
          </a:r>
          <a:r>
            <a:rPr lang="en-US" dirty="0" err="1" smtClean="0"/>
            <a:t>Producción</a:t>
          </a:r>
          <a:endParaRPr lang="en-US" dirty="0"/>
        </a:p>
      </dgm:t>
    </dgm:pt>
    <dgm:pt modelId="{818A9785-9248-DF49-9AF3-817694FB4747}" type="parTrans" cxnId="{B3446F9A-B55C-9149-BF1B-A7A2E8B6EA6F}">
      <dgm:prSet/>
      <dgm:spPr/>
      <dgm:t>
        <a:bodyPr/>
        <a:lstStyle/>
        <a:p>
          <a:endParaRPr lang="en-US"/>
        </a:p>
      </dgm:t>
    </dgm:pt>
    <dgm:pt modelId="{AD74D6BA-0275-924C-9018-5CE817BA4F53}" type="sibTrans" cxnId="{B3446F9A-B55C-9149-BF1B-A7A2E8B6EA6F}">
      <dgm:prSet/>
      <dgm:spPr/>
      <dgm:t>
        <a:bodyPr/>
        <a:lstStyle/>
        <a:p>
          <a:endParaRPr lang="en-US"/>
        </a:p>
      </dgm:t>
    </dgm:pt>
    <dgm:pt modelId="{55017AA4-874C-C14E-810F-50713CD4FBB4}">
      <dgm:prSet phldrT="[Text]"/>
      <dgm:spPr/>
      <dgm:t>
        <a:bodyPr/>
        <a:lstStyle/>
        <a:p>
          <a:r>
            <a:rPr lang="en-US" dirty="0" err="1" smtClean="0"/>
            <a:t>Departamento</a:t>
          </a:r>
          <a:r>
            <a:rPr lang="en-US" dirty="0" smtClean="0"/>
            <a:t> </a:t>
          </a:r>
          <a:r>
            <a:rPr lang="en-US" dirty="0" err="1" smtClean="0"/>
            <a:t>Comercial</a:t>
          </a:r>
          <a:endParaRPr lang="en-US" dirty="0"/>
        </a:p>
      </dgm:t>
    </dgm:pt>
    <dgm:pt modelId="{D86F8123-ED3D-CA42-B24D-8286B31D582C}" type="parTrans" cxnId="{F098C978-C411-7440-B8B2-05CBE49D10C4}">
      <dgm:prSet/>
      <dgm:spPr/>
      <dgm:t>
        <a:bodyPr/>
        <a:lstStyle/>
        <a:p>
          <a:endParaRPr lang="en-US"/>
        </a:p>
      </dgm:t>
    </dgm:pt>
    <dgm:pt modelId="{AF28FDA7-5734-EF49-AED1-3A32ABF10C1C}" type="sibTrans" cxnId="{F098C978-C411-7440-B8B2-05CBE49D10C4}">
      <dgm:prSet/>
      <dgm:spPr/>
      <dgm:t>
        <a:bodyPr/>
        <a:lstStyle/>
        <a:p>
          <a:endParaRPr lang="en-US"/>
        </a:p>
      </dgm:t>
    </dgm:pt>
    <dgm:pt modelId="{AA8CB3B1-CC3A-8D46-BE70-9AE5251B5948}" type="pres">
      <dgm:prSet presAssocID="{520E0732-CDAA-4E4B-B7E2-214995F130B5}" presName="Name0" presStyleCnt="0">
        <dgm:presLayoutVars>
          <dgm:dir/>
          <dgm:resizeHandles val="exact"/>
        </dgm:presLayoutVars>
      </dgm:prSet>
      <dgm:spPr/>
    </dgm:pt>
    <dgm:pt modelId="{9A06FBB0-1155-3B4B-BD04-58B726E5A59D}" type="pres">
      <dgm:prSet presAssocID="{551BE55B-821F-284E-9FF1-B8EF7334F6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D3C60-250A-5440-948C-44BCC8DB5723}" type="pres">
      <dgm:prSet presAssocID="{01102EAC-81ED-3C45-A2D6-B17077F91BD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7F6895B-9D89-C449-9F20-59326CFB852F}" type="pres">
      <dgm:prSet presAssocID="{01102EAC-81ED-3C45-A2D6-B17077F91BD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61E1ADE-2117-6D47-B73C-B24E4ABAA1C4}" type="pres">
      <dgm:prSet presAssocID="{82EEA7AE-A0B4-3C45-A8C6-9170E5D946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2286-F03B-B74E-9866-0F71D5448536}" type="pres">
      <dgm:prSet presAssocID="{E82D9D35-6CD2-CA4B-A8C7-FD559E4E86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2A54636-1443-0040-BC77-113878A46CB5}" type="pres">
      <dgm:prSet presAssocID="{E82D9D35-6CD2-CA4B-A8C7-FD559E4E86F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9F1EE0E-46DE-C24A-87D2-B5EEE3D2AF82}" type="pres">
      <dgm:prSet presAssocID="{76DC2B11-F7A6-F841-B965-D496C779037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4BA3A-B429-9749-B249-6DBF21E888D9}" type="pres">
      <dgm:prSet presAssocID="{EDAEAAAA-1498-3744-A600-0D460F53F52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D0B3E6F-94E3-E942-A56E-68DB0CA003FC}" type="pres">
      <dgm:prSet presAssocID="{EDAEAAAA-1498-3744-A600-0D460F53F52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03D4A31-7E35-5749-8577-7788D127EED5}" type="pres">
      <dgm:prSet presAssocID="{CE365934-953D-774E-9431-153F26886F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93E09-C100-C349-AC4E-02C1C913C18C}" type="pres">
      <dgm:prSet presAssocID="{AD74D6BA-0275-924C-9018-5CE817BA4F5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351432D-D138-7E44-8A4F-F610331A2222}" type="pres">
      <dgm:prSet presAssocID="{AD74D6BA-0275-924C-9018-5CE817BA4F5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A804B23-0561-4F4A-9F63-C4405A962DC4}" type="pres">
      <dgm:prSet presAssocID="{55017AA4-874C-C14E-810F-50713CD4FB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4CA1BC-5B4D-F14F-8096-229FA079DE34}" type="presOf" srcId="{EDAEAAAA-1498-3744-A600-0D460F53F52F}" destId="{6D0B3E6F-94E3-E942-A56E-68DB0CA003FC}" srcOrd="1" destOrd="0" presId="urn:microsoft.com/office/officeart/2005/8/layout/process1"/>
    <dgm:cxn modelId="{DDA7C64E-3915-3C48-9E94-F8C1D4C3899B}" srcId="{520E0732-CDAA-4E4B-B7E2-214995F130B5}" destId="{551BE55B-821F-284E-9FF1-B8EF7334F6DD}" srcOrd="0" destOrd="0" parTransId="{FA2FC880-4B8B-C348-81C9-D55462DE3A82}" sibTransId="{01102EAC-81ED-3C45-A2D6-B17077F91BD4}"/>
    <dgm:cxn modelId="{56CE1DB6-C843-2B41-921C-F868EA6AD30E}" type="presOf" srcId="{551BE55B-821F-284E-9FF1-B8EF7334F6DD}" destId="{9A06FBB0-1155-3B4B-BD04-58B726E5A59D}" srcOrd="0" destOrd="0" presId="urn:microsoft.com/office/officeart/2005/8/layout/process1"/>
    <dgm:cxn modelId="{88886BCB-8DBD-1144-B562-591C90DB74CC}" type="presOf" srcId="{520E0732-CDAA-4E4B-B7E2-214995F130B5}" destId="{AA8CB3B1-CC3A-8D46-BE70-9AE5251B5948}" srcOrd="0" destOrd="0" presId="urn:microsoft.com/office/officeart/2005/8/layout/process1"/>
    <dgm:cxn modelId="{76C00845-083D-594A-941D-308703E50742}" type="presOf" srcId="{EDAEAAAA-1498-3744-A600-0D460F53F52F}" destId="{16B4BA3A-B429-9749-B249-6DBF21E888D9}" srcOrd="0" destOrd="0" presId="urn:microsoft.com/office/officeart/2005/8/layout/process1"/>
    <dgm:cxn modelId="{50F452B7-5F9A-4843-B9AF-315CBB78E4FF}" type="presOf" srcId="{AD74D6BA-0275-924C-9018-5CE817BA4F53}" destId="{5351432D-D138-7E44-8A4F-F610331A2222}" srcOrd="1" destOrd="0" presId="urn:microsoft.com/office/officeart/2005/8/layout/process1"/>
    <dgm:cxn modelId="{CDE1A78F-AD86-6E45-BAC2-C532E8AFD615}" type="presOf" srcId="{82EEA7AE-A0B4-3C45-A8C6-9170E5D9467A}" destId="{461E1ADE-2117-6D47-B73C-B24E4ABAA1C4}" srcOrd="0" destOrd="0" presId="urn:microsoft.com/office/officeart/2005/8/layout/process1"/>
    <dgm:cxn modelId="{800214FF-2DF0-5549-99FD-B91B573479AC}" type="presOf" srcId="{CE365934-953D-774E-9431-153F26886FFD}" destId="{903D4A31-7E35-5749-8577-7788D127EED5}" srcOrd="0" destOrd="0" presId="urn:microsoft.com/office/officeart/2005/8/layout/process1"/>
    <dgm:cxn modelId="{B3446F9A-B55C-9149-BF1B-A7A2E8B6EA6F}" srcId="{520E0732-CDAA-4E4B-B7E2-214995F130B5}" destId="{CE365934-953D-774E-9431-153F26886FFD}" srcOrd="3" destOrd="0" parTransId="{818A9785-9248-DF49-9AF3-817694FB4747}" sibTransId="{AD74D6BA-0275-924C-9018-5CE817BA4F53}"/>
    <dgm:cxn modelId="{896C890E-F058-C04D-8B90-4C982B508202}" type="presOf" srcId="{01102EAC-81ED-3C45-A2D6-B17077F91BD4}" destId="{57F6895B-9D89-C449-9F20-59326CFB852F}" srcOrd="1" destOrd="0" presId="urn:microsoft.com/office/officeart/2005/8/layout/process1"/>
    <dgm:cxn modelId="{42890FA3-CDDE-C946-84AD-86082C95840E}" type="presOf" srcId="{E82D9D35-6CD2-CA4B-A8C7-FD559E4E86F3}" destId="{D2A54636-1443-0040-BC77-113878A46CB5}" srcOrd="1" destOrd="0" presId="urn:microsoft.com/office/officeart/2005/8/layout/process1"/>
    <dgm:cxn modelId="{318D419B-B2CC-C840-B565-A82365A1937E}" type="presOf" srcId="{AD74D6BA-0275-924C-9018-5CE817BA4F53}" destId="{DD493E09-C100-C349-AC4E-02C1C913C18C}" srcOrd="0" destOrd="0" presId="urn:microsoft.com/office/officeart/2005/8/layout/process1"/>
    <dgm:cxn modelId="{687021DC-9A8D-6F47-8872-B2AE38ACB4DF}" srcId="{520E0732-CDAA-4E4B-B7E2-214995F130B5}" destId="{82EEA7AE-A0B4-3C45-A8C6-9170E5D9467A}" srcOrd="1" destOrd="0" parTransId="{C2B98560-FF65-0A4D-A981-9886F401C403}" sibTransId="{E82D9D35-6CD2-CA4B-A8C7-FD559E4E86F3}"/>
    <dgm:cxn modelId="{C0CFC592-3122-034F-A43E-83D35DE42205}" type="presOf" srcId="{01102EAC-81ED-3C45-A2D6-B17077F91BD4}" destId="{C12D3C60-250A-5440-948C-44BCC8DB5723}" srcOrd="0" destOrd="0" presId="urn:microsoft.com/office/officeart/2005/8/layout/process1"/>
    <dgm:cxn modelId="{2D5E8E58-D145-E04F-B506-CD1854AF9A53}" type="presOf" srcId="{55017AA4-874C-C14E-810F-50713CD4FBB4}" destId="{1A804B23-0561-4F4A-9F63-C4405A962DC4}" srcOrd="0" destOrd="0" presId="urn:microsoft.com/office/officeart/2005/8/layout/process1"/>
    <dgm:cxn modelId="{C0FA24D6-E7B3-AC4E-8E6B-1D2CE2FC0BB8}" srcId="{520E0732-CDAA-4E4B-B7E2-214995F130B5}" destId="{76DC2B11-F7A6-F841-B965-D496C7790371}" srcOrd="2" destOrd="0" parTransId="{F4340D47-F2FF-5E47-9097-E556B0AA42BA}" sibTransId="{EDAEAAAA-1498-3744-A600-0D460F53F52F}"/>
    <dgm:cxn modelId="{87B75528-2AE5-B042-928D-0AAB0AE3D017}" type="presOf" srcId="{76DC2B11-F7A6-F841-B965-D496C7790371}" destId="{C9F1EE0E-46DE-C24A-87D2-B5EEE3D2AF82}" srcOrd="0" destOrd="0" presId="urn:microsoft.com/office/officeart/2005/8/layout/process1"/>
    <dgm:cxn modelId="{F098C978-C411-7440-B8B2-05CBE49D10C4}" srcId="{520E0732-CDAA-4E4B-B7E2-214995F130B5}" destId="{55017AA4-874C-C14E-810F-50713CD4FBB4}" srcOrd="4" destOrd="0" parTransId="{D86F8123-ED3D-CA42-B24D-8286B31D582C}" sibTransId="{AF28FDA7-5734-EF49-AED1-3A32ABF10C1C}"/>
    <dgm:cxn modelId="{F2A685F5-2EA3-2844-9BCB-54812A34224A}" type="presOf" srcId="{E82D9D35-6CD2-CA4B-A8C7-FD559E4E86F3}" destId="{02902286-F03B-B74E-9866-0F71D5448536}" srcOrd="0" destOrd="0" presId="urn:microsoft.com/office/officeart/2005/8/layout/process1"/>
    <dgm:cxn modelId="{952D343D-9A7C-3643-9C16-9DC82873CA4C}" type="presParOf" srcId="{AA8CB3B1-CC3A-8D46-BE70-9AE5251B5948}" destId="{9A06FBB0-1155-3B4B-BD04-58B726E5A59D}" srcOrd="0" destOrd="0" presId="urn:microsoft.com/office/officeart/2005/8/layout/process1"/>
    <dgm:cxn modelId="{A5D1B91E-13DF-E94F-AEF1-764F32DAA97A}" type="presParOf" srcId="{AA8CB3B1-CC3A-8D46-BE70-9AE5251B5948}" destId="{C12D3C60-250A-5440-948C-44BCC8DB5723}" srcOrd="1" destOrd="0" presId="urn:microsoft.com/office/officeart/2005/8/layout/process1"/>
    <dgm:cxn modelId="{43B7DF4D-5747-F948-9673-FC97C3AE7BD2}" type="presParOf" srcId="{C12D3C60-250A-5440-948C-44BCC8DB5723}" destId="{57F6895B-9D89-C449-9F20-59326CFB852F}" srcOrd="0" destOrd="0" presId="urn:microsoft.com/office/officeart/2005/8/layout/process1"/>
    <dgm:cxn modelId="{6C91C214-EE0F-B84C-9938-9660501F671E}" type="presParOf" srcId="{AA8CB3B1-CC3A-8D46-BE70-9AE5251B5948}" destId="{461E1ADE-2117-6D47-B73C-B24E4ABAA1C4}" srcOrd="2" destOrd="0" presId="urn:microsoft.com/office/officeart/2005/8/layout/process1"/>
    <dgm:cxn modelId="{387221C9-E8CE-C145-94C5-36698C7ED873}" type="presParOf" srcId="{AA8CB3B1-CC3A-8D46-BE70-9AE5251B5948}" destId="{02902286-F03B-B74E-9866-0F71D5448536}" srcOrd="3" destOrd="0" presId="urn:microsoft.com/office/officeart/2005/8/layout/process1"/>
    <dgm:cxn modelId="{6959D8FC-0913-2C40-8B79-1690C7DD2CBA}" type="presParOf" srcId="{02902286-F03B-B74E-9866-0F71D5448536}" destId="{D2A54636-1443-0040-BC77-113878A46CB5}" srcOrd="0" destOrd="0" presId="urn:microsoft.com/office/officeart/2005/8/layout/process1"/>
    <dgm:cxn modelId="{58D06A29-3799-C34B-88FA-D20C4C8F8A73}" type="presParOf" srcId="{AA8CB3B1-CC3A-8D46-BE70-9AE5251B5948}" destId="{C9F1EE0E-46DE-C24A-87D2-B5EEE3D2AF82}" srcOrd="4" destOrd="0" presId="urn:microsoft.com/office/officeart/2005/8/layout/process1"/>
    <dgm:cxn modelId="{70739362-02C7-2E4E-9C55-E03CA4F9E1EA}" type="presParOf" srcId="{AA8CB3B1-CC3A-8D46-BE70-9AE5251B5948}" destId="{16B4BA3A-B429-9749-B249-6DBF21E888D9}" srcOrd="5" destOrd="0" presId="urn:microsoft.com/office/officeart/2005/8/layout/process1"/>
    <dgm:cxn modelId="{E456E43B-8677-2048-B092-117CBF1A3DE8}" type="presParOf" srcId="{16B4BA3A-B429-9749-B249-6DBF21E888D9}" destId="{6D0B3E6F-94E3-E942-A56E-68DB0CA003FC}" srcOrd="0" destOrd="0" presId="urn:microsoft.com/office/officeart/2005/8/layout/process1"/>
    <dgm:cxn modelId="{A99F84ED-14B3-A848-A1C7-8E6057C3958D}" type="presParOf" srcId="{AA8CB3B1-CC3A-8D46-BE70-9AE5251B5948}" destId="{903D4A31-7E35-5749-8577-7788D127EED5}" srcOrd="6" destOrd="0" presId="urn:microsoft.com/office/officeart/2005/8/layout/process1"/>
    <dgm:cxn modelId="{A71063E0-F15B-BC40-B9DA-C9613793090A}" type="presParOf" srcId="{AA8CB3B1-CC3A-8D46-BE70-9AE5251B5948}" destId="{DD493E09-C100-C349-AC4E-02C1C913C18C}" srcOrd="7" destOrd="0" presId="urn:microsoft.com/office/officeart/2005/8/layout/process1"/>
    <dgm:cxn modelId="{E0CA7904-39D8-7B41-82D8-92937AB01026}" type="presParOf" srcId="{DD493E09-C100-C349-AC4E-02C1C913C18C}" destId="{5351432D-D138-7E44-8A4F-F610331A2222}" srcOrd="0" destOrd="0" presId="urn:microsoft.com/office/officeart/2005/8/layout/process1"/>
    <dgm:cxn modelId="{51484421-55B8-E844-BF79-6B4573768103}" type="presParOf" srcId="{AA8CB3B1-CC3A-8D46-BE70-9AE5251B5948}" destId="{1A804B23-0561-4F4A-9F63-C4405A962DC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FBB0-1155-3B4B-BD04-58B726E5A59D}">
      <dsp:nvSpPr>
        <dsp:cNvPr id="0" name=""/>
        <dsp:cNvSpPr/>
      </dsp:nvSpPr>
      <dsp:spPr>
        <a:xfrm>
          <a:off x="4306" y="1123488"/>
          <a:ext cx="1335038" cy="801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Investigación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Básica</a:t>
          </a:r>
          <a:endParaRPr lang="en-US" sz="1700" kern="1200" dirty="0"/>
        </a:p>
      </dsp:txBody>
      <dsp:txXfrm>
        <a:off x="27767" y="1146949"/>
        <a:ext cx="1288116" cy="754101"/>
      </dsp:txXfrm>
    </dsp:sp>
    <dsp:sp modelId="{C12D3C60-250A-5440-948C-44BCC8DB5723}">
      <dsp:nvSpPr>
        <dsp:cNvPr id="0" name=""/>
        <dsp:cNvSpPr/>
      </dsp:nvSpPr>
      <dsp:spPr>
        <a:xfrm>
          <a:off x="1472849" y="1358455"/>
          <a:ext cx="283028" cy="331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72849" y="1424673"/>
        <a:ext cx="198120" cy="198653"/>
      </dsp:txXfrm>
    </dsp:sp>
    <dsp:sp modelId="{461E1ADE-2117-6D47-B73C-B24E4ABAA1C4}">
      <dsp:nvSpPr>
        <dsp:cNvPr id="0" name=""/>
        <dsp:cNvSpPr/>
      </dsp:nvSpPr>
      <dsp:spPr>
        <a:xfrm>
          <a:off x="1873361" y="1123488"/>
          <a:ext cx="1335038" cy="801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Diseño</a:t>
          </a:r>
          <a:r>
            <a:rPr lang="en-US" sz="1700" kern="1200" dirty="0" smtClean="0"/>
            <a:t> e </a:t>
          </a:r>
          <a:r>
            <a:rPr lang="en-US" sz="1700" kern="1200" dirty="0" err="1" smtClean="0"/>
            <a:t>Ingeniería</a:t>
          </a:r>
          <a:endParaRPr lang="en-US" sz="1700" kern="1200" dirty="0"/>
        </a:p>
      </dsp:txBody>
      <dsp:txXfrm>
        <a:off x="1896822" y="1146949"/>
        <a:ext cx="1288116" cy="754101"/>
      </dsp:txXfrm>
    </dsp:sp>
    <dsp:sp modelId="{02902286-F03B-B74E-9866-0F71D5448536}">
      <dsp:nvSpPr>
        <dsp:cNvPr id="0" name=""/>
        <dsp:cNvSpPr/>
      </dsp:nvSpPr>
      <dsp:spPr>
        <a:xfrm>
          <a:off x="3341903" y="1358455"/>
          <a:ext cx="283028" cy="331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41903" y="1424673"/>
        <a:ext cx="198120" cy="198653"/>
      </dsp:txXfrm>
    </dsp:sp>
    <dsp:sp modelId="{C9F1EE0E-46DE-C24A-87D2-B5EEE3D2AF82}">
      <dsp:nvSpPr>
        <dsp:cNvPr id="0" name=""/>
        <dsp:cNvSpPr/>
      </dsp:nvSpPr>
      <dsp:spPr>
        <a:xfrm>
          <a:off x="3742415" y="1123488"/>
          <a:ext cx="1335038" cy="801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Producción</a:t>
          </a:r>
          <a:endParaRPr lang="en-US" sz="1700" kern="1200" dirty="0"/>
        </a:p>
      </dsp:txBody>
      <dsp:txXfrm>
        <a:off x="3765876" y="1146949"/>
        <a:ext cx="1288116" cy="754101"/>
      </dsp:txXfrm>
    </dsp:sp>
    <dsp:sp modelId="{16B4BA3A-B429-9749-B249-6DBF21E888D9}">
      <dsp:nvSpPr>
        <dsp:cNvPr id="0" name=""/>
        <dsp:cNvSpPr/>
      </dsp:nvSpPr>
      <dsp:spPr>
        <a:xfrm>
          <a:off x="5210958" y="1358455"/>
          <a:ext cx="283028" cy="331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210958" y="1424673"/>
        <a:ext cx="198120" cy="198653"/>
      </dsp:txXfrm>
    </dsp:sp>
    <dsp:sp modelId="{903D4A31-7E35-5749-8577-7788D127EED5}">
      <dsp:nvSpPr>
        <dsp:cNvPr id="0" name=""/>
        <dsp:cNvSpPr/>
      </dsp:nvSpPr>
      <dsp:spPr>
        <a:xfrm>
          <a:off x="5611470" y="1123488"/>
          <a:ext cx="1335038" cy="801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Marketing</a:t>
          </a:r>
          <a:endParaRPr lang="en-US" sz="1700" kern="1200" dirty="0"/>
        </a:p>
      </dsp:txBody>
      <dsp:txXfrm>
        <a:off x="5634931" y="1146949"/>
        <a:ext cx="1288116" cy="754101"/>
      </dsp:txXfrm>
    </dsp:sp>
    <dsp:sp modelId="{DD493E09-C100-C349-AC4E-02C1C913C18C}">
      <dsp:nvSpPr>
        <dsp:cNvPr id="0" name=""/>
        <dsp:cNvSpPr/>
      </dsp:nvSpPr>
      <dsp:spPr>
        <a:xfrm>
          <a:off x="7080012" y="1358455"/>
          <a:ext cx="283028" cy="331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080012" y="1424673"/>
        <a:ext cx="198120" cy="198653"/>
      </dsp:txXfrm>
    </dsp:sp>
    <dsp:sp modelId="{1A804B23-0561-4F4A-9F63-C4405A962DC4}">
      <dsp:nvSpPr>
        <dsp:cNvPr id="0" name=""/>
        <dsp:cNvSpPr/>
      </dsp:nvSpPr>
      <dsp:spPr>
        <a:xfrm>
          <a:off x="7480524" y="1123488"/>
          <a:ext cx="1335038" cy="801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Ventas</a:t>
          </a:r>
          <a:endParaRPr lang="en-US" sz="1700" kern="1200" dirty="0"/>
        </a:p>
      </dsp:txBody>
      <dsp:txXfrm>
        <a:off x="7503985" y="1146949"/>
        <a:ext cx="1288116" cy="754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FBB0-1155-3B4B-BD04-58B726E5A59D}">
      <dsp:nvSpPr>
        <dsp:cNvPr id="0" name=""/>
        <dsp:cNvSpPr/>
      </dsp:nvSpPr>
      <dsp:spPr>
        <a:xfrm>
          <a:off x="3875" y="1015608"/>
          <a:ext cx="1694638" cy="10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Necesidad</a:t>
          </a:r>
          <a:r>
            <a:rPr lang="en-US" sz="2200" kern="1200" dirty="0" smtClean="0"/>
            <a:t> del Mercado</a:t>
          </a:r>
          <a:endParaRPr lang="en-US" sz="2200" kern="1200" dirty="0"/>
        </a:p>
      </dsp:txBody>
      <dsp:txXfrm>
        <a:off x="33656" y="1045389"/>
        <a:ext cx="1635076" cy="957220"/>
      </dsp:txXfrm>
    </dsp:sp>
    <dsp:sp modelId="{C12D3C60-250A-5440-948C-44BCC8DB5723}">
      <dsp:nvSpPr>
        <dsp:cNvPr id="0" name=""/>
        <dsp:cNvSpPr/>
      </dsp:nvSpPr>
      <dsp:spPr>
        <a:xfrm>
          <a:off x="1867977" y="1313864"/>
          <a:ext cx="359263" cy="420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867977" y="1397918"/>
        <a:ext cx="251484" cy="252162"/>
      </dsp:txXfrm>
    </dsp:sp>
    <dsp:sp modelId="{2555C655-C0F3-1A49-AE1F-44888D4DA909}">
      <dsp:nvSpPr>
        <dsp:cNvPr id="0" name=""/>
        <dsp:cNvSpPr/>
      </dsp:nvSpPr>
      <dsp:spPr>
        <a:xfrm>
          <a:off x="2376369" y="1015608"/>
          <a:ext cx="1694638" cy="10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Desarrollo</a:t>
          </a:r>
          <a:endParaRPr lang="en-US" sz="2200" kern="1200" dirty="0"/>
        </a:p>
      </dsp:txBody>
      <dsp:txXfrm>
        <a:off x="2406150" y="1045389"/>
        <a:ext cx="1635076" cy="957220"/>
      </dsp:txXfrm>
    </dsp:sp>
    <dsp:sp modelId="{B7C53569-9316-4A4B-BA49-E4F0E41B39CB}">
      <dsp:nvSpPr>
        <dsp:cNvPr id="0" name=""/>
        <dsp:cNvSpPr/>
      </dsp:nvSpPr>
      <dsp:spPr>
        <a:xfrm>
          <a:off x="4240471" y="1313864"/>
          <a:ext cx="359263" cy="420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240471" y="1397918"/>
        <a:ext cx="251484" cy="252162"/>
      </dsp:txXfrm>
    </dsp:sp>
    <dsp:sp modelId="{C9F1EE0E-46DE-C24A-87D2-B5EEE3D2AF82}">
      <dsp:nvSpPr>
        <dsp:cNvPr id="0" name=""/>
        <dsp:cNvSpPr/>
      </dsp:nvSpPr>
      <dsp:spPr>
        <a:xfrm>
          <a:off x="4748862" y="1015608"/>
          <a:ext cx="1694638" cy="10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Producción</a:t>
          </a:r>
          <a:endParaRPr lang="en-US" sz="2200" kern="1200" dirty="0"/>
        </a:p>
      </dsp:txBody>
      <dsp:txXfrm>
        <a:off x="4778643" y="1045389"/>
        <a:ext cx="1635076" cy="957220"/>
      </dsp:txXfrm>
    </dsp:sp>
    <dsp:sp modelId="{16B4BA3A-B429-9749-B249-6DBF21E888D9}">
      <dsp:nvSpPr>
        <dsp:cNvPr id="0" name=""/>
        <dsp:cNvSpPr/>
      </dsp:nvSpPr>
      <dsp:spPr>
        <a:xfrm>
          <a:off x="6612964" y="1313864"/>
          <a:ext cx="359263" cy="4202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612964" y="1397918"/>
        <a:ext cx="251484" cy="252162"/>
      </dsp:txXfrm>
    </dsp:sp>
    <dsp:sp modelId="{1A804B23-0561-4F4A-9F63-C4405A962DC4}">
      <dsp:nvSpPr>
        <dsp:cNvPr id="0" name=""/>
        <dsp:cNvSpPr/>
      </dsp:nvSpPr>
      <dsp:spPr>
        <a:xfrm>
          <a:off x="7121355" y="1015608"/>
          <a:ext cx="1694638" cy="10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Ventas</a:t>
          </a:r>
          <a:endParaRPr lang="en-US" sz="2200" kern="1200" dirty="0"/>
        </a:p>
      </dsp:txBody>
      <dsp:txXfrm>
        <a:off x="7151136" y="1045389"/>
        <a:ext cx="1635076" cy="957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FBB0-1155-3B4B-BD04-58B726E5A59D}">
      <dsp:nvSpPr>
        <dsp:cNvPr id="0" name=""/>
        <dsp:cNvSpPr/>
      </dsp:nvSpPr>
      <dsp:spPr>
        <a:xfrm>
          <a:off x="3462" y="1201988"/>
          <a:ext cx="1073372" cy="644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Departamento</a:t>
          </a:r>
          <a:r>
            <a:rPr lang="en-US" sz="1200" kern="1200" dirty="0" smtClean="0"/>
            <a:t> de I+D</a:t>
          </a:r>
          <a:endParaRPr lang="en-US" sz="1200" kern="1200" dirty="0"/>
        </a:p>
      </dsp:txBody>
      <dsp:txXfrm>
        <a:off x="22325" y="1220851"/>
        <a:ext cx="1035646" cy="606297"/>
      </dsp:txXfrm>
    </dsp:sp>
    <dsp:sp modelId="{C12D3C60-250A-5440-948C-44BCC8DB5723}">
      <dsp:nvSpPr>
        <dsp:cNvPr id="0" name=""/>
        <dsp:cNvSpPr/>
      </dsp:nvSpPr>
      <dsp:spPr>
        <a:xfrm>
          <a:off x="1184171" y="1390901"/>
          <a:ext cx="227554" cy="266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184171" y="1444140"/>
        <a:ext cx="159288" cy="159718"/>
      </dsp:txXfrm>
    </dsp:sp>
    <dsp:sp modelId="{461E1ADE-2117-6D47-B73C-B24E4ABAA1C4}">
      <dsp:nvSpPr>
        <dsp:cNvPr id="0" name=""/>
        <dsp:cNvSpPr/>
      </dsp:nvSpPr>
      <dsp:spPr>
        <a:xfrm>
          <a:off x="1506183" y="1201988"/>
          <a:ext cx="1073372" cy="644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Departamento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Diseño</a:t>
          </a:r>
          <a:endParaRPr lang="en-US" sz="1200" kern="1200" dirty="0"/>
        </a:p>
      </dsp:txBody>
      <dsp:txXfrm>
        <a:off x="1525046" y="1220851"/>
        <a:ext cx="1035646" cy="606297"/>
      </dsp:txXfrm>
    </dsp:sp>
    <dsp:sp modelId="{02902286-F03B-B74E-9866-0F71D5448536}">
      <dsp:nvSpPr>
        <dsp:cNvPr id="0" name=""/>
        <dsp:cNvSpPr/>
      </dsp:nvSpPr>
      <dsp:spPr>
        <a:xfrm>
          <a:off x="2686893" y="1390901"/>
          <a:ext cx="227554" cy="266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86893" y="1444140"/>
        <a:ext cx="159288" cy="159718"/>
      </dsp:txXfrm>
    </dsp:sp>
    <dsp:sp modelId="{C9F1EE0E-46DE-C24A-87D2-B5EEE3D2AF82}">
      <dsp:nvSpPr>
        <dsp:cNvPr id="0" name=""/>
        <dsp:cNvSpPr/>
      </dsp:nvSpPr>
      <dsp:spPr>
        <a:xfrm>
          <a:off x="3008904" y="1201988"/>
          <a:ext cx="1073372" cy="644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Departamento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Ingeniería</a:t>
          </a:r>
          <a:endParaRPr lang="en-US" sz="1200" kern="1200" dirty="0"/>
        </a:p>
      </dsp:txBody>
      <dsp:txXfrm>
        <a:off x="3027767" y="1220851"/>
        <a:ext cx="1035646" cy="606297"/>
      </dsp:txXfrm>
    </dsp:sp>
    <dsp:sp modelId="{16B4BA3A-B429-9749-B249-6DBF21E888D9}">
      <dsp:nvSpPr>
        <dsp:cNvPr id="0" name=""/>
        <dsp:cNvSpPr/>
      </dsp:nvSpPr>
      <dsp:spPr>
        <a:xfrm>
          <a:off x="4189614" y="1390901"/>
          <a:ext cx="227554" cy="266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189614" y="1444140"/>
        <a:ext cx="159288" cy="159718"/>
      </dsp:txXfrm>
    </dsp:sp>
    <dsp:sp modelId="{903D4A31-7E35-5749-8577-7788D127EED5}">
      <dsp:nvSpPr>
        <dsp:cNvPr id="0" name=""/>
        <dsp:cNvSpPr/>
      </dsp:nvSpPr>
      <dsp:spPr>
        <a:xfrm>
          <a:off x="4511626" y="1201988"/>
          <a:ext cx="1073372" cy="644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Departamento</a:t>
          </a:r>
          <a:r>
            <a:rPr lang="en-US" sz="1200" kern="1200" dirty="0" smtClean="0"/>
            <a:t> de </a:t>
          </a:r>
          <a:r>
            <a:rPr lang="en-US" sz="1200" kern="1200" dirty="0" err="1" smtClean="0"/>
            <a:t>Producción</a:t>
          </a:r>
          <a:endParaRPr lang="en-US" sz="1200" kern="1200" dirty="0"/>
        </a:p>
      </dsp:txBody>
      <dsp:txXfrm>
        <a:off x="4530489" y="1220851"/>
        <a:ext cx="1035646" cy="606297"/>
      </dsp:txXfrm>
    </dsp:sp>
    <dsp:sp modelId="{DD493E09-C100-C349-AC4E-02C1C913C18C}">
      <dsp:nvSpPr>
        <dsp:cNvPr id="0" name=""/>
        <dsp:cNvSpPr/>
      </dsp:nvSpPr>
      <dsp:spPr>
        <a:xfrm>
          <a:off x="5692335" y="1390901"/>
          <a:ext cx="227554" cy="266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692335" y="1444140"/>
        <a:ext cx="159288" cy="159718"/>
      </dsp:txXfrm>
    </dsp:sp>
    <dsp:sp modelId="{1A804B23-0561-4F4A-9F63-C4405A962DC4}">
      <dsp:nvSpPr>
        <dsp:cNvPr id="0" name=""/>
        <dsp:cNvSpPr/>
      </dsp:nvSpPr>
      <dsp:spPr>
        <a:xfrm>
          <a:off x="6014347" y="1201988"/>
          <a:ext cx="1073372" cy="644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Departamento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Comercial</a:t>
          </a:r>
          <a:endParaRPr lang="en-US" sz="1200" kern="1200" dirty="0"/>
        </a:p>
      </dsp:txBody>
      <dsp:txXfrm>
        <a:off x="6033210" y="1220851"/>
        <a:ext cx="1035646" cy="606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8455F-A1A3-4D8D-B03A-C8A9C08BDD8E}" type="datetimeFigureOut">
              <a:rPr lang="es-CO" smtClean="0"/>
              <a:t>25/04/2017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7B00A-6A0E-4355-B1E1-6118C2F3C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77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6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6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32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21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1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65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75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5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29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5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56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E92F-D9B7-C848-A412-70E684C7BEFC}" type="datetimeFigureOut">
              <a:rPr lang="es-ES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8A69-51B7-5D4A-AE0D-B624CB9C7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5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73161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1ra y 2da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M</a:t>
            </a:r>
            <a:r>
              <a:rPr lang="en-US" sz="3200" b="1" dirty="0" err="1" smtClean="0">
                <a:solidFill>
                  <a:srgbClr val="254061"/>
                </a:solidFill>
              </a:rPr>
              <a:t>odelo</a:t>
            </a:r>
            <a:r>
              <a:rPr lang="en-US" sz="3200" b="1" dirty="0" smtClean="0">
                <a:solidFill>
                  <a:srgbClr val="254061"/>
                </a:solidFill>
              </a:rPr>
              <a:t> Lineal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7867" y="4147846"/>
            <a:ext cx="35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54061"/>
                </a:solidFill>
              </a:rPr>
              <a:t>Fuente</a:t>
            </a:r>
            <a:r>
              <a:rPr lang="en-US" dirty="0" smtClean="0">
                <a:solidFill>
                  <a:srgbClr val="254061"/>
                </a:solidFill>
              </a:rPr>
              <a:t>: </a:t>
            </a:r>
            <a:r>
              <a:rPr lang="en-US" dirty="0" err="1" smtClean="0">
                <a:solidFill>
                  <a:srgbClr val="254061"/>
                </a:solidFill>
              </a:rPr>
              <a:t>Escorsa</a:t>
            </a:r>
            <a:r>
              <a:rPr lang="en-US" dirty="0" smtClean="0">
                <a:solidFill>
                  <a:srgbClr val="254061"/>
                </a:solidFill>
              </a:rPr>
              <a:t> </a:t>
            </a:r>
            <a:r>
              <a:rPr lang="en-US" dirty="0">
                <a:solidFill>
                  <a:srgbClr val="254061"/>
                </a:solidFill>
              </a:rPr>
              <a:t>&amp;</a:t>
            </a:r>
            <a:r>
              <a:rPr lang="en-US" dirty="0" smtClean="0">
                <a:solidFill>
                  <a:srgbClr val="254061"/>
                </a:solidFill>
              </a:rPr>
              <a:t> </a:t>
            </a:r>
            <a:r>
              <a:rPr lang="en-US" dirty="0" err="1" smtClean="0">
                <a:solidFill>
                  <a:srgbClr val="254061"/>
                </a:solidFill>
              </a:rPr>
              <a:t>Valls</a:t>
            </a:r>
            <a:r>
              <a:rPr lang="en-US" dirty="0">
                <a:solidFill>
                  <a:srgbClr val="254061"/>
                </a:solidFill>
              </a:rPr>
              <a:t> </a:t>
            </a:r>
            <a:r>
              <a:rPr lang="en-US" dirty="0" smtClean="0">
                <a:solidFill>
                  <a:srgbClr val="254061"/>
                </a:solidFill>
              </a:rPr>
              <a:t>(1997, p. 24)</a:t>
            </a:r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18" y="1243737"/>
            <a:ext cx="6767703" cy="2870073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4" name="Llamada de flecha hacia arriba 23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41639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80161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3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ra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M</a:t>
            </a:r>
            <a:r>
              <a:rPr lang="en-US" sz="3200" b="1" dirty="0" err="1" smtClean="0">
                <a:solidFill>
                  <a:srgbClr val="254061"/>
                </a:solidFill>
              </a:rPr>
              <a:t>odelos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A</a:t>
            </a:r>
            <a:r>
              <a:rPr lang="en-US" sz="3200" b="1" dirty="0" err="1" smtClean="0">
                <a:solidFill>
                  <a:srgbClr val="254061"/>
                </a:solidFill>
              </a:rPr>
              <a:t>rticulados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0276" y="1389601"/>
            <a:ext cx="465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rgbClr val="254061"/>
                </a:solidFill>
              </a:rPr>
              <a:t>Modelo mixto de gestión de la innovación</a:t>
            </a:r>
            <a:endParaRPr lang="es-CO" sz="2000" b="1" dirty="0">
              <a:solidFill>
                <a:srgbClr val="25406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63" y="1724320"/>
            <a:ext cx="6653784" cy="26126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75384" y="4262377"/>
            <a:ext cx="295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54061"/>
                </a:solidFill>
              </a:rPr>
              <a:t>Fuente</a:t>
            </a:r>
            <a:r>
              <a:rPr lang="en-US" dirty="0" smtClean="0">
                <a:solidFill>
                  <a:srgbClr val="254061"/>
                </a:solidFill>
              </a:rPr>
              <a:t>: Morales (2007, p. 53)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3571" y="1041029"/>
            <a:ext cx="479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254061"/>
                </a:solidFill>
              </a:rPr>
              <a:t>Contexto</a:t>
            </a:r>
            <a:r>
              <a:rPr lang="es-CO" sz="2400" dirty="0" smtClean="0">
                <a:solidFill>
                  <a:srgbClr val="254061"/>
                </a:solidFill>
              </a:rPr>
              <a:t>: Mediados de los años 70’s</a:t>
            </a:r>
            <a:endParaRPr lang="es-CO" sz="2400" dirty="0">
              <a:solidFill>
                <a:srgbClr val="25406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7" name="Llamada de flecha hacia arriba 26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044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39298"/>
            <a:ext cx="8229600" cy="85725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254061"/>
                </a:solidFill>
              </a:rPr>
              <a:t>3</a:t>
            </a:r>
            <a:r>
              <a:rPr lang="es-ES_tradnl" sz="3200" b="1" baseline="30000" dirty="0" smtClean="0">
                <a:solidFill>
                  <a:srgbClr val="254061"/>
                </a:solidFill>
              </a:rPr>
              <a:t>ra</a:t>
            </a:r>
            <a:r>
              <a:rPr lang="es-ES_tradnl" sz="3200" b="1" dirty="0" smtClean="0">
                <a:solidFill>
                  <a:srgbClr val="254061"/>
                </a:solidFill>
              </a:rPr>
              <a:t> Generación: Modelos Articulados</a:t>
            </a:r>
            <a:endParaRPr lang="es-ES_tradnl" sz="3200" b="1" dirty="0">
              <a:solidFill>
                <a:srgbClr val="25406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0808" y="958158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254061"/>
                </a:solidFill>
              </a:rPr>
              <a:t>Modelo</a:t>
            </a:r>
            <a:r>
              <a:rPr lang="en-US" sz="2000" b="1" dirty="0" smtClean="0">
                <a:solidFill>
                  <a:srgbClr val="254061"/>
                </a:solidFill>
              </a:rPr>
              <a:t> </a:t>
            </a:r>
            <a:r>
              <a:rPr lang="en-US" sz="2000" b="1" dirty="0" err="1" smtClean="0">
                <a:solidFill>
                  <a:srgbClr val="254061"/>
                </a:solidFill>
              </a:rPr>
              <a:t>según</a:t>
            </a:r>
            <a:r>
              <a:rPr lang="en-US" sz="2000" b="1" dirty="0" smtClean="0">
                <a:solidFill>
                  <a:srgbClr val="254061"/>
                </a:solidFill>
              </a:rPr>
              <a:t> Marquis</a:t>
            </a:r>
            <a:endParaRPr lang="en-US" sz="2000" b="1" dirty="0">
              <a:solidFill>
                <a:srgbClr val="25406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0138" y="4185166"/>
            <a:ext cx="919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254061"/>
                </a:solidFill>
              </a:rPr>
              <a:t>Fuente</a:t>
            </a:r>
            <a:r>
              <a:rPr lang="en-US" dirty="0" smtClean="0">
                <a:solidFill>
                  <a:srgbClr val="254061"/>
                </a:solidFill>
              </a:rPr>
              <a:t>: </a:t>
            </a:r>
            <a:r>
              <a:rPr lang="en-US" dirty="0" err="1" smtClean="0">
                <a:solidFill>
                  <a:srgbClr val="254061"/>
                </a:solidFill>
              </a:rPr>
              <a:t>Escorsa</a:t>
            </a:r>
            <a:r>
              <a:rPr lang="en-US" dirty="0" smtClean="0">
                <a:solidFill>
                  <a:srgbClr val="254061"/>
                </a:solidFill>
              </a:rPr>
              <a:t> </a:t>
            </a:r>
            <a:r>
              <a:rPr lang="en-US" dirty="0">
                <a:solidFill>
                  <a:srgbClr val="254061"/>
                </a:solidFill>
              </a:rPr>
              <a:t>&amp;</a:t>
            </a:r>
            <a:r>
              <a:rPr lang="en-US" dirty="0" smtClean="0">
                <a:solidFill>
                  <a:srgbClr val="254061"/>
                </a:solidFill>
              </a:rPr>
              <a:t> </a:t>
            </a:r>
            <a:r>
              <a:rPr lang="en-US" dirty="0" err="1" smtClean="0">
                <a:solidFill>
                  <a:srgbClr val="254061"/>
                </a:solidFill>
              </a:rPr>
              <a:t>Valls</a:t>
            </a:r>
            <a:r>
              <a:rPr lang="en-US" dirty="0">
                <a:solidFill>
                  <a:srgbClr val="254061"/>
                </a:solidFill>
              </a:rPr>
              <a:t> </a:t>
            </a:r>
            <a:r>
              <a:rPr lang="en-US" dirty="0" smtClean="0">
                <a:solidFill>
                  <a:srgbClr val="254061"/>
                </a:solidFill>
              </a:rPr>
              <a:t>(1997, p. 25)</a:t>
            </a:r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15" y="1308591"/>
            <a:ext cx="5510784" cy="2956560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6" name="Llamada de flecha hacia arriba 25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1739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16363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solidFill>
                  <a:srgbClr val="254061"/>
                </a:solidFill>
              </a:rPr>
              <a:t>3</a:t>
            </a:r>
            <a:r>
              <a:rPr lang="es-ES_tradnl" sz="3200" b="1" baseline="30000" dirty="0" smtClean="0">
                <a:solidFill>
                  <a:srgbClr val="254061"/>
                </a:solidFill>
              </a:rPr>
              <a:t>ra</a:t>
            </a:r>
            <a:r>
              <a:rPr lang="es-ES_tradnl" sz="3200" b="1" dirty="0" smtClean="0">
                <a:solidFill>
                  <a:srgbClr val="254061"/>
                </a:solidFill>
              </a:rPr>
              <a:t> Generación: Modelos Articulados</a:t>
            </a:r>
            <a:endParaRPr lang="es-ES_tradnl" sz="3200" b="1" dirty="0">
              <a:solidFill>
                <a:srgbClr val="254061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5205745" y="3610971"/>
            <a:ext cx="3950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254061"/>
                </a:solidFill>
              </a:rPr>
              <a:t>Fuente: </a:t>
            </a:r>
            <a:r>
              <a:rPr lang="es-ES_tradnl" dirty="0" err="1">
                <a:solidFill>
                  <a:srgbClr val="254061"/>
                </a:solidFill>
              </a:rPr>
              <a:t>Kline</a:t>
            </a:r>
            <a:r>
              <a:rPr lang="es-ES_tradnl" dirty="0">
                <a:solidFill>
                  <a:srgbClr val="254061"/>
                </a:solidFill>
              </a:rPr>
              <a:t> </a:t>
            </a:r>
            <a:r>
              <a:rPr lang="es-ES_tradnl" dirty="0" smtClean="0">
                <a:solidFill>
                  <a:srgbClr val="254061"/>
                </a:solidFill>
              </a:rPr>
              <a:t>&amp; </a:t>
            </a:r>
            <a:r>
              <a:rPr lang="es-ES_tradnl" dirty="0" err="1" smtClean="0">
                <a:solidFill>
                  <a:srgbClr val="254061"/>
                </a:solidFill>
              </a:rPr>
              <a:t>Rosenberg</a:t>
            </a:r>
            <a:r>
              <a:rPr lang="es-ES_tradnl" dirty="0">
                <a:solidFill>
                  <a:srgbClr val="254061"/>
                </a:solidFill>
              </a:rPr>
              <a:t> </a:t>
            </a:r>
            <a:r>
              <a:rPr lang="es-ES_tradnl" dirty="0" smtClean="0">
                <a:solidFill>
                  <a:srgbClr val="254061"/>
                </a:solidFill>
              </a:rPr>
              <a:t>(1986</a:t>
            </a:r>
            <a:r>
              <a:rPr lang="es-ES_tradnl" dirty="0">
                <a:solidFill>
                  <a:srgbClr val="254061"/>
                </a:solidFill>
              </a:rPr>
              <a:t>, p. </a:t>
            </a:r>
            <a:r>
              <a:rPr lang="es-ES_tradnl" dirty="0" smtClean="0">
                <a:solidFill>
                  <a:srgbClr val="254061"/>
                </a:solidFill>
              </a:rPr>
              <a:t>290)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103173" y="1025049"/>
            <a:ext cx="7123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254061"/>
                </a:solidFill>
              </a:rPr>
              <a:t>Modelo</a:t>
            </a:r>
            <a:r>
              <a:rPr lang="en-US" sz="2000" b="1" dirty="0" smtClean="0">
                <a:solidFill>
                  <a:srgbClr val="254061"/>
                </a:solidFill>
              </a:rPr>
              <a:t> de Kline de Enlaces en </a:t>
            </a:r>
            <a:r>
              <a:rPr lang="en-US" sz="2000" b="1" dirty="0" err="1" smtClean="0">
                <a:solidFill>
                  <a:srgbClr val="254061"/>
                </a:solidFill>
              </a:rPr>
              <a:t>Cadena</a:t>
            </a:r>
            <a:r>
              <a:rPr lang="en-US" sz="2000" b="1" dirty="0" smtClean="0">
                <a:solidFill>
                  <a:srgbClr val="254061"/>
                </a:solidFill>
              </a:rPr>
              <a:t> o </a:t>
            </a:r>
            <a:r>
              <a:rPr lang="en-US" sz="2000" b="1" dirty="0" err="1" smtClean="0">
                <a:solidFill>
                  <a:srgbClr val="254061"/>
                </a:solidFill>
              </a:rPr>
              <a:t>Modelo</a:t>
            </a:r>
            <a:r>
              <a:rPr lang="en-US" sz="2000" b="1" dirty="0" smtClean="0">
                <a:solidFill>
                  <a:srgbClr val="254061"/>
                </a:solidFill>
              </a:rPr>
              <a:t> </a:t>
            </a:r>
            <a:r>
              <a:rPr lang="en-US" sz="2000" b="1" dirty="0" err="1" smtClean="0">
                <a:solidFill>
                  <a:srgbClr val="254061"/>
                </a:solidFill>
              </a:rPr>
              <a:t>Cadena-Eslabón</a:t>
            </a:r>
            <a:endParaRPr lang="en-US" sz="2000" b="1" dirty="0">
              <a:solidFill>
                <a:srgbClr val="254061"/>
              </a:solidFill>
            </a:endParaRPr>
          </a:p>
        </p:txBody>
      </p:sp>
      <p:pic>
        <p:nvPicPr>
          <p:cNvPr id="28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50" y="1486745"/>
            <a:ext cx="4619244" cy="302971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5" name="Llamada de flecha hacia arriba 24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0149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Llamada de flecha hacia arriba 22"/>
          <p:cNvSpPr/>
          <p:nvPr/>
        </p:nvSpPr>
        <p:spPr>
          <a:xfrm>
            <a:off x="6742904" y="430923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819978"/>
            <a:ext cx="3945467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3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ra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M</a:t>
            </a:r>
            <a:r>
              <a:rPr lang="en-US" sz="3200" b="1" dirty="0" err="1" smtClean="0">
                <a:solidFill>
                  <a:srgbClr val="254061"/>
                </a:solidFill>
              </a:rPr>
              <a:t>odelos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A</a:t>
            </a:r>
            <a:r>
              <a:rPr lang="en-US" sz="3200" b="1" dirty="0" err="1" smtClean="0">
                <a:solidFill>
                  <a:srgbClr val="254061"/>
                </a:solidFill>
              </a:rPr>
              <a:t>rticulados</a:t>
            </a:r>
            <a:endParaRPr lang="en-US" sz="3200" b="1" dirty="0">
              <a:solidFill>
                <a:srgbClr val="254061"/>
              </a:solidFill>
            </a:endParaRPr>
          </a:p>
        </p:txBody>
      </p:sp>
      <p:pic>
        <p:nvPicPr>
          <p:cNvPr id="25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25" y="11"/>
            <a:ext cx="4118356" cy="5147945"/>
          </a:xfrm>
          <a:prstGeom prst="rect">
            <a:avLst/>
          </a:prstGeom>
        </p:spPr>
      </p:pic>
      <p:sp>
        <p:nvSpPr>
          <p:cNvPr id="26" name="TextBox 17"/>
          <p:cNvSpPr txBox="1"/>
          <p:nvPr/>
        </p:nvSpPr>
        <p:spPr>
          <a:xfrm>
            <a:off x="64963" y="2476950"/>
            <a:ext cx="388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254061"/>
                </a:solidFill>
              </a:rPr>
              <a:t>Metodología del proceso de I+D+i </a:t>
            </a:r>
            <a:endParaRPr lang="es-CO" sz="2000" b="1" dirty="0">
              <a:solidFill>
                <a:srgbClr val="254061"/>
              </a:solidFill>
            </a:endParaRPr>
          </a:p>
        </p:txBody>
      </p:sp>
      <p:sp>
        <p:nvSpPr>
          <p:cNvPr id="27" name="TextBox 18"/>
          <p:cNvSpPr txBox="1"/>
          <p:nvPr/>
        </p:nvSpPr>
        <p:spPr>
          <a:xfrm>
            <a:off x="500072" y="3889483"/>
            <a:ext cx="352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Norma UNE </a:t>
            </a:r>
            <a:r>
              <a:rPr lang="en-US" dirty="0"/>
              <a:t>166005: </a:t>
            </a:r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6" name="Llamada de flecha hacia arriba 15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0867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49" y="951152"/>
            <a:ext cx="3007772" cy="857250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>
                <a:solidFill>
                  <a:srgbClr val="254061"/>
                </a:solidFill>
              </a:rPr>
              <a:t>3</a:t>
            </a:r>
            <a:r>
              <a:rPr lang="es-ES_tradnl" sz="3200" b="1" baseline="30000" dirty="0" smtClean="0">
                <a:solidFill>
                  <a:srgbClr val="254061"/>
                </a:solidFill>
              </a:rPr>
              <a:t>ra</a:t>
            </a:r>
            <a:r>
              <a:rPr lang="es-ES_tradnl" sz="3200" b="1" dirty="0" smtClean="0">
                <a:solidFill>
                  <a:srgbClr val="254061"/>
                </a:solidFill>
              </a:rPr>
              <a:t> Generación: Modelos Articulados</a:t>
            </a:r>
            <a:endParaRPr lang="es-ES_tradnl" sz="3200" b="1" dirty="0">
              <a:solidFill>
                <a:srgbClr val="25406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322" y="4040193"/>
            <a:ext cx="299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solidFill>
                  <a:srgbClr val="254061"/>
                </a:solidFill>
              </a:rPr>
              <a:t>Fuente: </a:t>
            </a:r>
            <a:r>
              <a:rPr lang="es-ES_tradnl" sz="1200" dirty="0" smtClean="0">
                <a:solidFill>
                  <a:srgbClr val="254061"/>
                </a:solidFill>
              </a:rPr>
              <a:t>NTC 5801 (2008, p. </a:t>
            </a:r>
            <a:r>
              <a:rPr lang="en-US" sz="1200" dirty="0" smtClean="0">
                <a:solidFill>
                  <a:srgbClr val="254061"/>
                </a:solidFill>
              </a:rPr>
              <a:t>I</a:t>
            </a:r>
            <a:r>
              <a:rPr lang="es-ES_tradnl" sz="1200" dirty="0" smtClean="0">
                <a:solidFill>
                  <a:srgbClr val="254061"/>
                </a:solidFill>
              </a:rPr>
              <a:t>ii)</a:t>
            </a:r>
            <a:endParaRPr lang="en-US" sz="1200" dirty="0">
              <a:solidFill>
                <a:srgbClr val="25406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221" y="765890"/>
            <a:ext cx="5105680" cy="38132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61682" y="1358773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MERCADO</a:t>
            </a:r>
          </a:p>
          <a:p>
            <a:pPr algn="ctr"/>
            <a:r>
              <a:rPr lang="en-US" sz="1100" dirty="0" smtClean="0"/>
              <a:t>POTENCIAL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543887" y="2090869"/>
            <a:ext cx="8163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INVENCIÓN</a:t>
            </a:r>
          </a:p>
          <a:p>
            <a:pPr algn="ctr"/>
            <a:r>
              <a:rPr lang="en-US" sz="1050" dirty="0" smtClean="0"/>
              <a:t>Y DISEÑO</a:t>
            </a:r>
          </a:p>
          <a:p>
            <a:pPr algn="ctr"/>
            <a:r>
              <a:rPr lang="en-US" sz="1050" dirty="0" smtClean="0"/>
              <a:t>BÁSICO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997965" y="3183347"/>
            <a:ext cx="8399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DISEÑO</a:t>
            </a:r>
          </a:p>
          <a:p>
            <a:pPr algn="ctr"/>
            <a:r>
              <a:rPr lang="en-US" sz="1050" dirty="0" smtClean="0"/>
              <a:t>DETALLADO</a:t>
            </a:r>
          </a:p>
          <a:p>
            <a:pPr algn="ctr"/>
            <a:r>
              <a:rPr lang="en-US" sz="1050" dirty="0" smtClean="0"/>
              <a:t>Y PRUEBA</a:t>
            </a:r>
          </a:p>
          <a:p>
            <a:pPr algn="ctr"/>
            <a:r>
              <a:rPr lang="en-US" sz="1050" dirty="0" smtClean="0"/>
              <a:t>PILOTO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4161903" y="3247701"/>
            <a:ext cx="1149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REDISEÑO VALIDACIÓN Y ELABORACIÓN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3610579" y="2126408"/>
            <a:ext cx="122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INTRODUCCIÓN (</a:t>
            </a:r>
            <a:r>
              <a:rPr lang="en-US" sz="900" dirty="0" err="1"/>
              <a:t>c</a:t>
            </a:r>
            <a:r>
              <a:rPr lang="en-US" sz="900" dirty="0" err="1" smtClean="0"/>
              <a:t>omercialización</a:t>
            </a:r>
            <a:r>
              <a:rPr lang="en-US" sz="900" dirty="0" smtClean="0"/>
              <a:t> o </a:t>
            </a:r>
            <a:r>
              <a:rPr lang="en-US" sz="900" dirty="0" err="1"/>
              <a:t>u</a:t>
            </a:r>
            <a:r>
              <a:rPr lang="en-US" sz="900" dirty="0" err="1" smtClean="0"/>
              <a:t>tilización</a:t>
            </a:r>
            <a:endParaRPr lang="en-US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5031398" y="752311"/>
            <a:ext cx="109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INVESTIGACIÓN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2659944" y="2498598"/>
            <a:ext cx="109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INVESTIGACIÓN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7395132" y="2497061"/>
            <a:ext cx="1095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INVESTIGACIÓN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013518" y="969577"/>
            <a:ext cx="1126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CONOCIMIENTO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5011442" y="4095633"/>
            <a:ext cx="1126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CONOCIMIENTO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2916690" y="2497261"/>
            <a:ext cx="1126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CONOCIMIENTO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7119794" y="2495724"/>
            <a:ext cx="1126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CONOCIMIENTO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 rot="19176504">
            <a:off x="3576322" y="1544889"/>
            <a:ext cx="16475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60066"/>
                </a:solidFill>
              </a:rPr>
              <a:t>PROCESO DE INNOVACIÓN</a:t>
            </a:r>
            <a:endParaRPr lang="en-US" sz="1050" dirty="0">
              <a:solidFill>
                <a:srgbClr val="66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982577">
            <a:off x="5771238" y="1504740"/>
            <a:ext cx="16475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60066"/>
                </a:solidFill>
              </a:rPr>
              <a:t>PROCESO DE INNOVACIÓN</a:t>
            </a:r>
            <a:endParaRPr lang="en-US" sz="1050" dirty="0">
              <a:solidFill>
                <a:srgbClr val="6600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6486" y="3844351"/>
            <a:ext cx="16475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60066"/>
                </a:solidFill>
              </a:rPr>
              <a:t>PROCESO DE INNOVACIÓN</a:t>
            </a:r>
            <a:endParaRPr lang="en-US" sz="1050" dirty="0">
              <a:solidFill>
                <a:srgbClr val="66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3278" y="152609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AD240F"/>
                </a:solidFill>
              </a:rPr>
              <a:t>1</a:t>
            </a:r>
            <a:endParaRPr lang="en-US" sz="1200" dirty="0">
              <a:solidFill>
                <a:srgbClr val="AD240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68602" y="324133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3138" y="112556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33738" y="32477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4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49" y="2051435"/>
            <a:ext cx="2271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54061"/>
                </a:solidFill>
              </a:rPr>
              <a:t>Modelo</a:t>
            </a:r>
            <a:r>
              <a:rPr lang="en-US" sz="2000" b="1" dirty="0" smtClean="0">
                <a:solidFill>
                  <a:srgbClr val="254061"/>
                </a:solidFill>
              </a:rPr>
              <a:t> de </a:t>
            </a:r>
            <a:r>
              <a:rPr lang="en-US" sz="2000" b="1" dirty="0" err="1" smtClean="0">
                <a:solidFill>
                  <a:srgbClr val="254061"/>
                </a:solidFill>
              </a:rPr>
              <a:t>Proceso</a:t>
            </a:r>
            <a:r>
              <a:rPr lang="en-US" sz="2000" b="1" dirty="0" smtClean="0">
                <a:solidFill>
                  <a:srgbClr val="254061"/>
                </a:solidFill>
              </a:rPr>
              <a:t> de </a:t>
            </a:r>
            <a:r>
              <a:rPr lang="en-US" sz="2000" b="1" dirty="0" err="1" smtClean="0">
                <a:solidFill>
                  <a:srgbClr val="254061"/>
                </a:solidFill>
              </a:rPr>
              <a:t>I+D+i</a:t>
            </a:r>
            <a:r>
              <a:rPr lang="en-US" sz="2000" b="1" dirty="0" smtClean="0">
                <a:solidFill>
                  <a:srgbClr val="254061"/>
                </a:solidFill>
              </a:rPr>
              <a:t> en la </a:t>
            </a:r>
            <a:r>
              <a:rPr lang="en-US" sz="2000" b="1" dirty="0" err="1" smtClean="0">
                <a:solidFill>
                  <a:srgbClr val="254061"/>
                </a:solidFill>
              </a:rPr>
              <a:t>Organización</a:t>
            </a:r>
            <a:endParaRPr lang="en-US" sz="2000" b="1" dirty="0">
              <a:solidFill>
                <a:srgbClr val="254061"/>
              </a:solidFill>
            </a:endParaRPr>
          </a:p>
        </p:txBody>
      </p:sp>
      <p:sp>
        <p:nvSpPr>
          <p:cNvPr id="39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46" name="Llamada de flecha hacia arriba 45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40742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3195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4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ta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M</a:t>
            </a:r>
            <a:r>
              <a:rPr lang="en-US" sz="3200" b="1" dirty="0" err="1" smtClean="0">
                <a:solidFill>
                  <a:srgbClr val="254061"/>
                </a:solidFill>
              </a:rPr>
              <a:t>odelos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I</a:t>
            </a:r>
            <a:r>
              <a:rPr lang="en-US" sz="3200" b="1" dirty="0" err="1" smtClean="0">
                <a:solidFill>
                  <a:srgbClr val="254061"/>
                </a:solidFill>
              </a:rPr>
              <a:t>ntegrados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2055090" y="1397806"/>
            <a:ext cx="506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254061"/>
                </a:solidFill>
              </a:rPr>
              <a:t>Modelo</a:t>
            </a:r>
            <a:r>
              <a:rPr lang="en-US" sz="2000" b="1" dirty="0" smtClean="0">
                <a:solidFill>
                  <a:srgbClr val="254061"/>
                </a:solidFill>
              </a:rPr>
              <a:t> </a:t>
            </a:r>
            <a:r>
              <a:rPr lang="en-US" sz="2000" b="1" dirty="0" err="1" smtClean="0">
                <a:solidFill>
                  <a:srgbClr val="254061"/>
                </a:solidFill>
              </a:rPr>
              <a:t>integrado</a:t>
            </a:r>
            <a:r>
              <a:rPr lang="en-US" sz="2000" b="1" dirty="0" smtClean="0">
                <a:solidFill>
                  <a:srgbClr val="254061"/>
                </a:solidFill>
              </a:rPr>
              <a:t> de </a:t>
            </a:r>
            <a:r>
              <a:rPr lang="en-US" sz="2000" b="1" dirty="0" err="1" smtClean="0">
                <a:solidFill>
                  <a:srgbClr val="254061"/>
                </a:solidFill>
              </a:rPr>
              <a:t>gestión</a:t>
            </a:r>
            <a:r>
              <a:rPr lang="en-US" sz="2000" b="1" dirty="0" smtClean="0">
                <a:solidFill>
                  <a:srgbClr val="254061"/>
                </a:solidFill>
              </a:rPr>
              <a:t> de la </a:t>
            </a:r>
            <a:r>
              <a:rPr lang="en-US" sz="2000" b="1" dirty="0" err="1" smtClean="0">
                <a:solidFill>
                  <a:srgbClr val="254061"/>
                </a:solidFill>
              </a:rPr>
              <a:t>innovación</a:t>
            </a:r>
            <a:endParaRPr lang="en-US" sz="2000" b="1" dirty="0">
              <a:solidFill>
                <a:srgbClr val="254061"/>
              </a:solidFill>
            </a:endParaRPr>
          </a:p>
        </p:txBody>
      </p:sp>
      <p:pic>
        <p:nvPicPr>
          <p:cNvPr id="26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11" y="1893470"/>
            <a:ext cx="6963192" cy="2663675"/>
          </a:xfrm>
          <a:prstGeom prst="rect">
            <a:avLst/>
          </a:prstGeom>
        </p:spPr>
      </p:pic>
      <p:sp>
        <p:nvSpPr>
          <p:cNvPr id="27" name="TextBox 41"/>
          <p:cNvSpPr txBox="1"/>
          <p:nvPr/>
        </p:nvSpPr>
        <p:spPr>
          <a:xfrm>
            <a:off x="3769360" y="4580590"/>
            <a:ext cx="3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254061"/>
                </a:solidFill>
              </a:rPr>
              <a:t>Fuente: </a:t>
            </a:r>
            <a:r>
              <a:rPr lang="en-US" dirty="0" err="1" smtClean="0">
                <a:solidFill>
                  <a:srgbClr val="254061"/>
                </a:solidFill>
              </a:rPr>
              <a:t>Rothwell</a:t>
            </a:r>
            <a:r>
              <a:rPr lang="en-US" dirty="0">
                <a:solidFill>
                  <a:srgbClr val="254061"/>
                </a:solidFill>
              </a:rPr>
              <a:t> </a:t>
            </a:r>
            <a:r>
              <a:rPr lang="en-US" dirty="0" smtClean="0">
                <a:solidFill>
                  <a:srgbClr val="254061"/>
                </a:solidFill>
              </a:rPr>
              <a:t>(1994, </a:t>
            </a:r>
            <a:r>
              <a:rPr lang="en-US" dirty="0">
                <a:solidFill>
                  <a:srgbClr val="254061"/>
                </a:solidFill>
              </a:rPr>
              <a:t>p. </a:t>
            </a:r>
            <a:r>
              <a:rPr lang="en-US" dirty="0" smtClean="0">
                <a:solidFill>
                  <a:srgbClr val="254061"/>
                </a:solidFill>
              </a:rPr>
              <a:t>22)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29" name="TextBox 42"/>
          <p:cNvSpPr txBox="1"/>
          <p:nvPr/>
        </p:nvSpPr>
        <p:spPr>
          <a:xfrm>
            <a:off x="2304480" y="1032692"/>
            <a:ext cx="434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254061"/>
                </a:solidFill>
              </a:rPr>
              <a:t>Contexto</a:t>
            </a:r>
            <a:r>
              <a:rPr lang="es-CO" sz="2400" dirty="0" smtClean="0">
                <a:solidFill>
                  <a:srgbClr val="254061"/>
                </a:solidFill>
              </a:rPr>
              <a:t>: Inicios de los años 80’s</a:t>
            </a:r>
            <a:endParaRPr lang="es-CO" sz="2400" dirty="0">
              <a:solidFill>
                <a:srgbClr val="25406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0" name="Llamada de flecha hacia arriba 19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27767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9388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4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ta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M</a:t>
            </a:r>
            <a:r>
              <a:rPr lang="en-US" sz="3200" b="1" dirty="0" err="1" smtClean="0">
                <a:solidFill>
                  <a:srgbClr val="254061"/>
                </a:solidFill>
              </a:rPr>
              <a:t>odelos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I</a:t>
            </a:r>
            <a:r>
              <a:rPr lang="en-US" sz="3200" b="1" dirty="0" err="1" smtClean="0">
                <a:solidFill>
                  <a:srgbClr val="254061"/>
                </a:solidFill>
              </a:rPr>
              <a:t>ntegrados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6250447" y="3555827"/>
            <a:ext cx="290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254061"/>
                </a:solidFill>
              </a:rPr>
              <a:t>Fuente: </a:t>
            </a:r>
            <a:r>
              <a:rPr lang="es-ES_tradnl" dirty="0" err="1" smtClean="0">
                <a:solidFill>
                  <a:srgbClr val="254061"/>
                </a:solidFill>
              </a:rPr>
              <a:t>Takeuchi</a:t>
            </a:r>
            <a:r>
              <a:rPr lang="es-ES_tradnl" dirty="0" smtClean="0">
                <a:solidFill>
                  <a:srgbClr val="254061"/>
                </a:solidFill>
              </a:rPr>
              <a:t> &amp; </a:t>
            </a:r>
            <a:r>
              <a:rPr lang="es-ES_tradnl" dirty="0" err="1" smtClean="0">
                <a:solidFill>
                  <a:srgbClr val="254061"/>
                </a:solidFill>
              </a:rPr>
              <a:t>Nonaka</a:t>
            </a:r>
            <a:r>
              <a:rPr lang="es-ES_tradnl" dirty="0">
                <a:solidFill>
                  <a:srgbClr val="254061"/>
                </a:solidFill>
              </a:rPr>
              <a:t> </a:t>
            </a:r>
            <a:r>
              <a:rPr lang="es-ES_tradnl" dirty="0" smtClean="0">
                <a:solidFill>
                  <a:srgbClr val="254061"/>
                </a:solidFill>
              </a:rPr>
              <a:t>(1986</a:t>
            </a:r>
            <a:r>
              <a:rPr lang="es-ES_tradnl" dirty="0">
                <a:solidFill>
                  <a:srgbClr val="254061"/>
                </a:solidFill>
              </a:rPr>
              <a:t>, p. </a:t>
            </a:r>
            <a:r>
              <a:rPr lang="es-ES_tradnl" dirty="0" smtClean="0">
                <a:solidFill>
                  <a:srgbClr val="254061"/>
                </a:solidFill>
              </a:rPr>
              <a:t>139)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097401" y="985673"/>
            <a:ext cx="300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254061"/>
                </a:solidFill>
              </a:rPr>
              <a:t>Modelos</a:t>
            </a:r>
            <a:r>
              <a:rPr lang="en-US" sz="2000" b="1" dirty="0" smtClean="0">
                <a:solidFill>
                  <a:srgbClr val="254061"/>
                </a:solidFill>
              </a:rPr>
              <a:t> </a:t>
            </a:r>
            <a:r>
              <a:rPr lang="en-US" sz="2000" b="1" dirty="0" err="1" smtClean="0">
                <a:solidFill>
                  <a:srgbClr val="254061"/>
                </a:solidFill>
              </a:rPr>
              <a:t>Solapados</a:t>
            </a:r>
            <a:r>
              <a:rPr lang="en-US" sz="2000" b="1" dirty="0" smtClean="0">
                <a:solidFill>
                  <a:srgbClr val="254061"/>
                </a:solidFill>
              </a:rPr>
              <a:t> (B y C)</a:t>
            </a:r>
            <a:endParaRPr lang="en-US" sz="2000" b="1" dirty="0">
              <a:solidFill>
                <a:srgbClr val="254061"/>
              </a:solidFill>
            </a:endParaRPr>
          </a:p>
        </p:txBody>
      </p:sp>
      <p:pic>
        <p:nvPicPr>
          <p:cNvPr id="30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" y="1440090"/>
            <a:ext cx="6250432" cy="305612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4" name="Llamada de flecha hacia arriba 23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5249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331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254061"/>
                </a:solidFill>
              </a:rPr>
              <a:t>5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ta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 smtClean="0">
                <a:solidFill>
                  <a:srgbClr val="254061"/>
                </a:solidFill>
              </a:rPr>
              <a:t>Generación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 smtClean="0">
                <a:solidFill>
                  <a:srgbClr val="254061"/>
                </a:solidFill>
              </a:rPr>
              <a:t>Modelos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 smtClean="0">
                <a:solidFill>
                  <a:srgbClr val="254061"/>
                </a:solidFill>
              </a:rPr>
              <a:t>Sistémicos</a:t>
            </a:r>
            <a:r>
              <a:rPr lang="en-US" sz="3200" b="1" dirty="0" smtClean="0">
                <a:solidFill>
                  <a:srgbClr val="254061"/>
                </a:solidFill>
              </a:rPr>
              <a:t> y en Red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2235207" y="1053252"/>
            <a:ext cx="479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254061"/>
                </a:solidFill>
              </a:rPr>
              <a:t>Contexto</a:t>
            </a:r>
            <a:r>
              <a:rPr lang="es-CO" sz="2400" dirty="0" smtClean="0">
                <a:solidFill>
                  <a:srgbClr val="254061"/>
                </a:solidFill>
              </a:rPr>
              <a:t>: Mediados de los años 90’s</a:t>
            </a:r>
            <a:endParaRPr lang="es-CO" sz="2400" dirty="0">
              <a:solidFill>
                <a:srgbClr val="254061"/>
              </a:solidFill>
            </a:endParaRPr>
          </a:p>
        </p:txBody>
      </p:sp>
      <p:grpSp>
        <p:nvGrpSpPr>
          <p:cNvPr id="25" name="Group 17"/>
          <p:cNvGrpSpPr/>
          <p:nvPr/>
        </p:nvGrpSpPr>
        <p:grpSpPr>
          <a:xfrm>
            <a:off x="1687110" y="1443165"/>
            <a:ext cx="5479808" cy="3019468"/>
            <a:chOff x="1687110" y="3781658"/>
            <a:chExt cx="5479808" cy="3019468"/>
          </a:xfrm>
        </p:grpSpPr>
        <p:sp>
          <p:nvSpPr>
            <p:cNvPr id="26" name="TextBox 18"/>
            <p:cNvSpPr txBox="1"/>
            <p:nvPr/>
          </p:nvSpPr>
          <p:spPr>
            <a:xfrm>
              <a:off x="3295078" y="3781658"/>
              <a:ext cx="2300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 smtClean="0">
                  <a:solidFill>
                    <a:srgbClr val="254061"/>
                  </a:solidFill>
                </a:rPr>
                <a:t>Modelos Sistémicos</a:t>
              </a:r>
              <a:endParaRPr lang="es-CO" sz="2000" b="1" dirty="0">
                <a:solidFill>
                  <a:srgbClr val="254061"/>
                </a:solidFill>
              </a:endParaRPr>
            </a:p>
          </p:txBody>
        </p:sp>
        <p:sp>
          <p:nvSpPr>
            <p:cNvPr id="27" name="Rectangle 19"/>
            <p:cNvSpPr/>
            <p:nvPr/>
          </p:nvSpPr>
          <p:spPr>
            <a:xfrm>
              <a:off x="1687487" y="4394299"/>
              <a:ext cx="5479055" cy="3830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/>
                <a:t>Demanda</a:t>
              </a:r>
              <a:endParaRPr lang="es-CO" b="1" dirty="0"/>
            </a:p>
          </p:txBody>
        </p:sp>
        <p:sp>
          <p:nvSpPr>
            <p:cNvPr id="29" name="Rectangle 20"/>
            <p:cNvSpPr/>
            <p:nvPr/>
          </p:nvSpPr>
          <p:spPr>
            <a:xfrm>
              <a:off x="1725024" y="4947996"/>
              <a:ext cx="1554409" cy="10237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/>
                <a:t>Exploradores</a:t>
              </a:r>
              <a:endParaRPr lang="es-CO" b="1" dirty="0"/>
            </a:p>
          </p:txBody>
        </p:sp>
        <p:sp>
          <p:nvSpPr>
            <p:cNvPr id="31" name="Rectangle 21"/>
            <p:cNvSpPr/>
            <p:nvPr/>
          </p:nvSpPr>
          <p:spPr>
            <a:xfrm>
              <a:off x="5611756" y="4948732"/>
              <a:ext cx="1554409" cy="10237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/>
                <a:t>Explotadores</a:t>
              </a:r>
              <a:endParaRPr lang="es-CO" b="1" dirty="0"/>
            </a:p>
          </p:txBody>
        </p:sp>
        <p:sp>
          <p:nvSpPr>
            <p:cNvPr id="32" name="Rectangle 22"/>
            <p:cNvSpPr/>
            <p:nvPr/>
          </p:nvSpPr>
          <p:spPr>
            <a:xfrm>
              <a:off x="3555395" y="5156690"/>
              <a:ext cx="1743239" cy="6438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/>
                <a:t>Intermediarios</a:t>
              </a:r>
              <a:endParaRPr lang="es-CO" b="1" dirty="0"/>
            </a:p>
          </p:txBody>
        </p:sp>
        <p:sp>
          <p:nvSpPr>
            <p:cNvPr id="33" name="Rectangle 23"/>
            <p:cNvSpPr/>
            <p:nvPr/>
          </p:nvSpPr>
          <p:spPr>
            <a:xfrm>
              <a:off x="1687110" y="6139171"/>
              <a:ext cx="5479808" cy="66195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/>
                <a:t>Infraestructura</a:t>
              </a:r>
            </a:p>
            <a:p>
              <a:pPr algn="just"/>
              <a:r>
                <a:rPr lang="es-CO" dirty="0" smtClean="0"/>
                <a:t>Banca	Propiedad Intelectual	Normas y Estándares</a:t>
              </a:r>
              <a:endParaRPr lang="es-CO" dirty="0"/>
            </a:p>
          </p:txBody>
        </p:sp>
        <p:cxnSp>
          <p:nvCxnSpPr>
            <p:cNvPr id="34" name="Straight Arrow Connector 24"/>
            <p:cNvCxnSpPr>
              <a:endCxn id="29" idx="0"/>
            </p:cNvCxnSpPr>
            <p:nvPr/>
          </p:nvCxnSpPr>
          <p:spPr>
            <a:xfrm>
              <a:off x="2481385" y="4777376"/>
              <a:ext cx="20844" cy="1706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25"/>
            <p:cNvCxnSpPr>
              <a:stCxn id="27" idx="2"/>
              <a:endCxn id="32" idx="0"/>
            </p:cNvCxnSpPr>
            <p:nvPr/>
          </p:nvCxnSpPr>
          <p:spPr>
            <a:xfrm>
              <a:off x="4427015" y="4777376"/>
              <a:ext cx="0" cy="3793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26"/>
            <p:cNvCxnSpPr>
              <a:endCxn id="31" idx="0"/>
            </p:cNvCxnSpPr>
            <p:nvPr/>
          </p:nvCxnSpPr>
          <p:spPr>
            <a:xfrm flipH="1">
              <a:off x="6388961" y="4777376"/>
              <a:ext cx="39193" cy="1713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27"/>
            <p:cNvCxnSpPr>
              <a:stCxn id="29" idx="2"/>
            </p:cNvCxnSpPr>
            <p:nvPr/>
          </p:nvCxnSpPr>
          <p:spPr>
            <a:xfrm>
              <a:off x="2502229" y="5971720"/>
              <a:ext cx="0" cy="16745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28"/>
            <p:cNvCxnSpPr>
              <a:stCxn id="32" idx="2"/>
              <a:endCxn id="33" idx="0"/>
            </p:cNvCxnSpPr>
            <p:nvPr/>
          </p:nvCxnSpPr>
          <p:spPr>
            <a:xfrm flipH="1">
              <a:off x="4427014" y="5800521"/>
              <a:ext cx="1" cy="3386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29"/>
            <p:cNvCxnSpPr>
              <a:stCxn id="31" idx="2"/>
            </p:cNvCxnSpPr>
            <p:nvPr/>
          </p:nvCxnSpPr>
          <p:spPr>
            <a:xfrm>
              <a:off x="6388961" y="5972456"/>
              <a:ext cx="39193" cy="13752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0"/>
            <p:cNvCxnSpPr>
              <a:stCxn id="29" idx="3"/>
              <a:endCxn id="32" idx="1"/>
            </p:cNvCxnSpPr>
            <p:nvPr/>
          </p:nvCxnSpPr>
          <p:spPr>
            <a:xfrm>
              <a:off x="3279433" y="5459858"/>
              <a:ext cx="275962" cy="187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31"/>
            <p:cNvCxnSpPr>
              <a:stCxn id="32" idx="3"/>
              <a:endCxn id="31" idx="1"/>
            </p:cNvCxnSpPr>
            <p:nvPr/>
          </p:nvCxnSpPr>
          <p:spPr>
            <a:xfrm flipV="1">
              <a:off x="5298634" y="5460594"/>
              <a:ext cx="313122" cy="180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32"/>
            <p:cNvCxnSpPr/>
            <p:nvPr/>
          </p:nvCxnSpPr>
          <p:spPr>
            <a:xfrm>
              <a:off x="3279433" y="5918672"/>
              <a:ext cx="233232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33"/>
          <p:cNvSpPr txBox="1"/>
          <p:nvPr/>
        </p:nvSpPr>
        <p:spPr>
          <a:xfrm>
            <a:off x="7166165" y="3379123"/>
            <a:ext cx="1990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254061"/>
                </a:solidFill>
              </a:rPr>
              <a:t>Fuente: Adaptado de Arnold &amp; Kuhlman (2001)</a:t>
            </a:r>
            <a:endParaRPr lang="es-CO" dirty="0">
              <a:solidFill>
                <a:srgbClr val="25406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45" name="Llamada de flecha hacia arriba 44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805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340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254061"/>
                </a:solidFill>
              </a:rPr>
              <a:t>5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ta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 smtClean="0">
                <a:solidFill>
                  <a:srgbClr val="254061"/>
                </a:solidFill>
              </a:rPr>
              <a:t>Generación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 smtClean="0">
                <a:solidFill>
                  <a:srgbClr val="254061"/>
                </a:solidFill>
              </a:rPr>
              <a:t>Modelos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 smtClean="0">
                <a:solidFill>
                  <a:srgbClr val="254061"/>
                </a:solidFill>
              </a:rPr>
              <a:t>Sistémicos</a:t>
            </a:r>
            <a:r>
              <a:rPr lang="en-US" sz="3200" b="1" dirty="0" smtClean="0">
                <a:solidFill>
                  <a:srgbClr val="254061"/>
                </a:solidFill>
              </a:rPr>
              <a:t> y en Red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44" name="TextBox 34"/>
          <p:cNvSpPr txBox="1"/>
          <p:nvPr/>
        </p:nvSpPr>
        <p:spPr>
          <a:xfrm>
            <a:off x="5336150" y="3913072"/>
            <a:ext cx="38205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dirty="0">
                <a:solidFill>
                  <a:srgbClr val="254061"/>
                </a:solidFill>
              </a:rPr>
              <a:t>Fuente: </a:t>
            </a:r>
            <a:r>
              <a:rPr lang="es-ES_tradnl" sz="1700" dirty="0" err="1" smtClean="0">
                <a:solidFill>
                  <a:srgbClr val="254061"/>
                </a:solidFill>
              </a:rPr>
              <a:t>Hobday</a:t>
            </a:r>
            <a:r>
              <a:rPr lang="es-ES_tradnl" sz="1700" dirty="0">
                <a:solidFill>
                  <a:srgbClr val="254061"/>
                </a:solidFill>
              </a:rPr>
              <a:t> </a:t>
            </a:r>
            <a:r>
              <a:rPr lang="es-ES_tradnl" sz="1700" dirty="0" smtClean="0">
                <a:solidFill>
                  <a:srgbClr val="254061"/>
                </a:solidFill>
              </a:rPr>
              <a:t>(2005</a:t>
            </a:r>
            <a:r>
              <a:rPr lang="es-ES_tradnl" sz="1700" dirty="0">
                <a:solidFill>
                  <a:srgbClr val="254061"/>
                </a:solidFill>
              </a:rPr>
              <a:t>, p. </a:t>
            </a:r>
            <a:r>
              <a:rPr lang="es-ES_tradnl" sz="1700" dirty="0" smtClean="0">
                <a:solidFill>
                  <a:srgbClr val="254061"/>
                </a:solidFill>
              </a:rPr>
              <a:t>126)</a:t>
            </a:r>
            <a:endParaRPr lang="en-US" sz="1700" dirty="0">
              <a:solidFill>
                <a:srgbClr val="254061"/>
              </a:solidFill>
            </a:endParaRPr>
          </a:p>
        </p:txBody>
      </p:sp>
      <p:sp>
        <p:nvSpPr>
          <p:cNvPr id="45" name="TextBox 35"/>
          <p:cNvSpPr txBox="1"/>
          <p:nvPr/>
        </p:nvSpPr>
        <p:spPr>
          <a:xfrm>
            <a:off x="3688750" y="1005551"/>
            <a:ext cx="1808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254061"/>
                </a:solidFill>
              </a:rPr>
              <a:t>Modelo</a:t>
            </a:r>
            <a:r>
              <a:rPr lang="en-US" sz="2000" b="1" dirty="0" smtClean="0">
                <a:solidFill>
                  <a:srgbClr val="254061"/>
                </a:solidFill>
              </a:rPr>
              <a:t> en Red</a:t>
            </a:r>
            <a:endParaRPr lang="en-US" sz="2000" b="1" dirty="0">
              <a:solidFill>
                <a:srgbClr val="254061"/>
              </a:solidFill>
            </a:endParaRPr>
          </a:p>
        </p:txBody>
      </p:sp>
      <p:pic>
        <p:nvPicPr>
          <p:cNvPr id="46" name="Picture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72" y="1380797"/>
            <a:ext cx="4357878" cy="316306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6" name="Llamada de flecha hacia arriba 15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5196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749044" y="2269559"/>
            <a:ext cx="7150909" cy="911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de la Innovación</a:t>
            </a:r>
            <a:endParaRPr lang="es-E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2499150" y="3112872"/>
            <a:ext cx="6400800" cy="482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Walter Lugo Ruiz Castañeda, </a:t>
            </a:r>
            <a:r>
              <a:rPr lang="es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Ph.D</a:t>
            </a:r>
            <a:r>
              <a:rPr lang="es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13780" y="31275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254061"/>
                </a:solidFill>
              </a:rPr>
              <a:t>5</a:t>
            </a:r>
            <a:r>
              <a:rPr lang="en-US" sz="1600" b="1" baseline="30000" dirty="0" smtClean="0">
                <a:solidFill>
                  <a:srgbClr val="254061"/>
                </a:solidFill>
              </a:rPr>
              <a:t>ta</a:t>
            </a:r>
            <a:r>
              <a:rPr lang="en-US" sz="1600" b="1" dirty="0" smtClean="0">
                <a:solidFill>
                  <a:srgbClr val="254061"/>
                </a:solidFill>
              </a:rPr>
              <a:t> </a:t>
            </a:r>
            <a:r>
              <a:rPr lang="en-US" sz="1600" b="1" dirty="0" err="1" smtClean="0">
                <a:solidFill>
                  <a:srgbClr val="254061"/>
                </a:solidFill>
              </a:rPr>
              <a:t>Generación</a:t>
            </a:r>
            <a:r>
              <a:rPr lang="en-US" sz="1600" b="1" dirty="0" smtClean="0">
                <a:solidFill>
                  <a:srgbClr val="254061"/>
                </a:solidFill>
              </a:rPr>
              <a:t>: </a:t>
            </a:r>
            <a:r>
              <a:rPr lang="en-US" sz="1600" b="1" dirty="0" err="1" smtClean="0">
                <a:solidFill>
                  <a:srgbClr val="254061"/>
                </a:solidFill>
              </a:rPr>
              <a:t>Modelos</a:t>
            </a:r>
            <a:r>
              <a:rPr lang="en-US" sz="1600" b="1" dirty="0" smtClean="0">
                <a:solidFill>
                  <a:srgbClr val="254061"/>
                </a:solidFill>
              </a:rPr>
              <a:t> </a:t>
            </a:r>
            <a:r>
              <a:rPr lang="en-US" sz="1600" b="1" dirty="0" err="1" smtClean="0">
                <a:solidFill>
                  <a:srgbClr val="254061"/>
                </a:solidFill>
              </a:rPr>
              <a:t>Sistémicos</a:t>
            </a:r>
            <a:r>
              <a:rPr lang="en-US" sz="1600" b="1" dirty="0" smtClean="0">
                <a:solidFill>
                  <a:srgbClr val="254061"/>
                </a:solidFill>
              </a:rPr>
              <a:t> y en Red</a:t>
            </a:r>
            <a:endParaRPr lang="en-US" sz="1600" b="1" dirty="0">
              <a:solidFill>
                <a:srgbClr val="25406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8195" y="777807"/>
            <a:ext cx="3104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254061"/>
                </a:solidFill>
              </a:rPr>
              <a:t>Contexto</a:t>
            </a:r>
            <a:r>
              <a:rPr lang="en-US" sz="1400" b="1" dirty="0" smtClean="0">
                <a:solidFill>
                  <a:srgbClr val="254061"/>
                </a:solidFill>
              </a:rPr>
              <a:t> de la </a:t>
            </a:r>
            <a:r>
              <a:rPr lang="en-US" sz="1400" b="1" dirty="0" err="1" smtClean="0">
                <a:solidFill>
                  <a:srgbClr val="254061"/>
                </a:solidFill>
              </a:rPr>
              <a:t>I+D+i</a:t>
            </a:r>
            <a:r>
              <a:rPr lang="en-US" sz="1400" b="1" dirty="0" smtClean="0">
                <a:solidFill>
                  <a:srgbClr val="254061"/>
                </a:solidFill>
              </a:rPr>
              <a:t> en la </a:t>
            </a:r>
            <a:r>
              <a:rPr lang="en-US" sz="1400" b="1" dirty="0" err="1" smtClean="0">
                <a:solidFill>
                  <a:srgbClr val="254061"/>
                </a:solidFill>
              </a:rPr>
              <a:t>Organización</a:t>
            </a:r>
            <a:endParaRPr lang="en-US" sz="1400" b="1" dirty="0">
              <a:solidFill>
                <a:srgbClr val="25406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413" y="1068279"/>
            <a:ext cx="5784833" cy="38692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11030" y="1133027"/>
            <a:ext cx="10851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INSTITUCIONES PRIVADAS Y PÚBLICAS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5263406" y="1208539"/>
            <a:ext cx="108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SOCIEDAD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479974" y="2854240"/>
            <a:ext cx="108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MERCADO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242089" y="4307098"/>
            <a:ext cx="1085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MEDIO AMBIENTE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02726" y="4511493"/>
            <a:ext cx="1085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REGULACIONES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582006" y="2913983"/>
            <a:ext cx="10851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COMPETIDORES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4027598" y="1594706"/>
            <a:ext cx="10851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DIRECCIONA-MIENTO ESTRATÉGICO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5295658" y="2184742"/>
            <a:ext cx="1085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I+D SOLUCIONES CREATIVAS APRENDIZAJE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3582" y="3316225"/>
            <a:ext cx="108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RECURSOS FINANCIEROS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534" y="3893697"/>
            <a:ext cx="1085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PROVEEDOR CLIENTE USUARIO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66322" y="3403072"/>
            <a:ext cx="10851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INFORMACIÓN COMUNICACIÓN</a:t>
            </a:r>
            <a:endParaRPr lang="en-US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2764246" y="2230297"/>
            <a:ext cx="108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RELACIONES ORGANIZACI-ONALES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496447" y="2812787"/>
            <a:ext cx="813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60066"/>
                </a:solidFill>
              </a:rPr>
              <a:t>ORGANIZACIÓN</a:t>
            </a:r>
            <a:endParaRPr lang="en-US" sz="1050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47340" y="1177456"/>
            <a:ext cx="10851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60066"/>
                </a:solidFill>
              </a:rPr>
              <a:t>ENTORNO</a:t>
            </a:r>
            <a:endParaRPr lang="en-US" sz="1050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025" y="3980153"/>
            <a:ext cx="30046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dirty="0">
                <a:solidFill>
                  <a:srgbClr val="254061"/>
                </a:solidFill>
              </a:rPr>
              <a:t>Fuente: </a:t>
            </a:r>
            <a:r>
              <a:rPr lang="es-ES_tradnl" sz="1700" dirty="0" smtClean="0">
                <a:solidFill>
                  <a:srgbClr val="254061"/>
                </a:solidFill>
              </a:rPr>
              <a:t>NTC 5801 (2008, p. v )</a:t>
            </a:r>
            <a:endParaRPr lang="en-US" sz="1700" dirty="0">
              <a:solidFill>
                <a:srgbClr val="254061"/>
              </a:solidFill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43" name="Llamada de flecha hacia arriba 42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3183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Aportes de los modelos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924856"/>
          <a:ext cx="9144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500" noProof="0" dirty="0" smtClean="0"/>
                        <a:t>1</a:t>
                      </a:r>
                      <a:r>
                        <a:rPr lang="es-CO" sz="1500" baseline="30000" noProof="0" dirty="0" smtClean="0"/>
                        <a:t>ra</a:t>
                      </a:r>
                      <a:r>
                        <a:rPr lang="es-CO" sz="1500" baseline="0" noProof="0" dirty="0" smtClean="0"/>
                        <a:t> GENERACIÓN</a:t>
                      </a:r>
                      <a:endParaRPr lang="es-CO" sz="15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</a:t>
                      </a:r>
                      <a:r>
                        <a:rPr lang="en-US" sz="1500" baseline="30000" dirty="0" smtClean="0"/>
                        <a:t>da</a:t>
                      </a:r>
                      <a:r>
                        <a:rPr lang="en-US" sz="1500" dirty="0" smtClean="0"/>
                        <a:t> GENERACIÓN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r>
                        <a:rPr lang="en-US" sz="1500" baseline="30000" dirty="0" smtClean="0"/>
                        <a:t>ra</a:t>
                      </a:r>
                      <a:r>
                        <a:rPr lang="en-US" sz="1500" dirty="0" smtClean="0"/>
                        <a:t> GENERACIÓN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r>
                        <a:rPr lang="en-US" sz="1500" baseline="30000" dirty="0" smtClean="0"/>
                        <a:t>ta</a:t>
                      </a:r>
                      <a:r>
                        <a:rPr lang="en-US" sz="1500" dirty="0" smtClean="0"/>
                        <a:t> GENERACIÓN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r>
                        <a:rPr lang="en-US" sz="1500" baseline="30000" dirty="0" smtClean="0"/>
                        <a:t>ta</a:t>
                      </a:r>
                      <a:r>
                        <a:rPr lang="en-US" sz="1500" dirty="0" smtClean="0"/>
                        <a:t> GENERACIÓN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CO" sz="1500" noProof="0" dirty="0" smtClean="0"/>
                        <a:t>Útiles</a:t>
                      </a:r>
                      <a:r>
                        <a:rPr lang="es-CO" sz="1500" baseline="0" noProof="0" dirty="0" smtClean="0"/>
                        <a:t> para entender de forma simplificada y racional el proceso de innovación.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CO" sz="1500" baseline="0" noProof="0" dirty="0" smtClean="0"/>
                        <a:t>Sientan las bases de los modelos posteriores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CO" sz="1500" baseline="0" noProof="0" dirty="0" smtClean="0"/>
                        <a:t>Los de etapas: Contemplan la interacción entre la capacidad tecnológica y las necesidades de la demanda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CO" sz="1500" noProof="0" dirty="0" smtClean="0"/>
                        <a:t>Profundizan algo en las actividades a realizar en cada etapa.</a:t>
                      </a:r>
                      <a:endParaRPr lang="es-CO" sz="15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smtClean="0"/>
                        <a:t>Incorpora la interacción entre la capacidad tecnológica y las necesidades de la demanda.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smtClean="0"/>
                        <a:t>Se subrayan los procesos retroactivos.</a:t>
                      </a:r>
                      <a:endParaRPr lang="es-CO" sz="15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smtClean="0">
                          <a:solidFill>
                            <a:schemeClr val="tx1"/>
                          </a:solidFill>
                        </a:rPr>
                        <a:t>Fases no secuénciales, sino yuxtapuestas o paralelas.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smtClean="0">
                          <a:solidFill>
                            <a:schemeClr val="tx1"/>
                          </a:solidFill>
                        </a:rPr>
                        <a:t>Integración de todas las funciones que contribuyen al proceso de innovación.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smtClean="0">
                          <a:solidFill>
                            <a:schemeClr val="tx1"/>
                          </a:solidFill>
                        </a:rPr>
                        <a:t>Integración incluso con actividades de otras empresas.</a:t>
                      </a:r>
                      <a:endParaRPr lang="es-CO" sz="1500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dirty="0" smtClean="0">
                          <a:solidFill>
                            <a:srgbClr val="000000"/>
                          </a:solidFill>
                        </a:rPr>
                        <a:t>Influencia del entorno.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dirty="0" smtClean="0">
                          <a:solidFill>
                            <a:srgbClr val="000000"/>
                          </a:solidFill>
                        </a:rPr>
                        <a:t>Énfasis en alianzas estratégicas con clientes y proveedores y colaboración con competidores.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dirty="0" smtClean="0">
                          <a:solidFill>
                            <a:srgbClr val="000000"/>
                          </a:solidFill>
                        </a:rPr>
                        <a:t>Empleo de equipos multifuncionales y uso de ingeniería simultánea.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500" noProof="0" dirty="0" smtClean="0">
                          <a:solidFill>
                            <a:srgbClr val="000000"/>
                          </a:solidFill>
                        </a:rPr>
                        <a:t>Innovación basada en el conocimiento.</a:t>
                      </a:r>
                      <a:endParaRPr lang="es-CO" sz="15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31"/>
          <p:cNvSpPr txBox="1"/>
          <p:nvPr/>
        </p:nvSpPr>
        <p:spPr>
          <a:xfrm>
            <a:off x="1258699" y="4218423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4061"/>
                </a:solidFill>
              </a:rPr>
              <a:t>Fuente: </a:t>
            </a:r>
            <a:r>
              <a:rPr lang="en-US" dirty="0" err="1" smtClean="0">
                <a:solidFill>
                  <a:srgbClr val="254061"/>
                </a:solidFill>
              </a:rPr>
              <a:t>Elaborado</a:t>
            </a:r>
            <a:r>
              <a:rPr lang="en-US" dirty="0" smtClean="0">
                <a:solidFill>
                  <a:srgbClr val="254061"/>
                </a:solidFill>
              </a:rPr>
              <a:t> a </a:t>
            </a:r>
            <a:r>
              <a:rPr lang="en-US" dirty="0" err="1" smtClean="0">
                <a:solidFill>
                  <a:srgbClr val="254061"/>
                </a:solidFill>
              </a:rPr>
              <a:t>partir</a:t>
            </a:r>
            <a:r>
              <a:rPr lang="en-US" dirty="0" smtClean="0">
                <a:solidFill>
                  <a:srgbClr val="254061"/>
                </a:solidFill>
              </a:rPr>
              <a:t> de Velasco y </a:t>
            </a:r>
            <a:r>
              <a:rPr lang="en-US" dirty="0" err="1" smtClean="0">
                <a:solidFill>
                  <a:srgbClr val="254061"/>
                </a:solidFill>
              </a:rPr>
              <a:t>Zamanillo</a:t>
            </a:r>
            <a:r>
              <a:rPr lang="en-US" dirty="0" smtClean="0">
                <a:solidFill>
                  <a:srgbClr val="254061"/>
                </a:solidFill>
              </a:rPr>
              <a:t> (2008)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6" name="Llamada de flecha hacia arriba 15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30842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Diferencias de los modelos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1431419" y="4218423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4061"/>
                </a:solidFill>
              </a:rPr>
              <a:t>Fuente: </a:t>
            </a:r>
            <a:r>
              <a:rPr lang="en-US" dirty="0" err="1" smtClean="0">
                <a:solidFill>
                  <a:srgbClr val="254061"/>
                </a:solidFill>
              </a:rPr>
              <a:t>Elaborado</a:t>
            </a:r>
            <a:r>
              <a:rPr lang="en-US" dirty="0" smtClean="0">
                <a:solidFill>
                  <a:srgbClr val="254061"/>
                </a:solidFill>
              </a:rPr>
              <a:t> a </a:t>
            </a:r>
            <a:r>
              <a:rPr lang="en-US" dirty="0" err="1" smtClean="0">
                <a:solidFill>
                  <a:srgbClr val="254061"/>
                </a:solidFill>
              </a:rPr>
              <a:t>partir</a:t>
            </a:r>
            <a:r>
              <a:rPr lang="en-US" dirty="0" smtClean="0">
                <a:solidFill>
                  <a:srgbClr val="254061"/>
                </a:solidFill>
              </a:rPr>
              <a:t> de Velasco y </a:t>
            </a:r>
            <a:r>
              <a:rPr lang="en-US" dirty="0" err="1" smtClean="0">
                <a:solidFill>
                  <a:srgbClr val="254061"/>
                </a:solidFill>
              </a:rPr>
              <a:t>Zamanillo</a:t>
            </a:r>
            <a:r>
              <a:rPr lang="en-US" dirty="0" smtClean="0">
                <a:solidFill>
                  <a:srgbClr val="254061"/>
                </a:solidFill>
              </a:rPr>
              <a:t> (2008)</a:t>
            </a:r>
            <a:endParaRPr lang="en-US" dirty="0">
              <a:solidFill>
                <a:srgbClr val="254061"/>
              </a:solidFill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955169"/>
          <a:ext cx="9144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9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ra</a:t>
                      </a:r>
                      <a:r>
                        <a:rPr lang="en-US" sz="1400" baseline="0" dirty="0" smtClean="0"/>
                        <a:t> GENERACIÓN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30000" dirty="0" smtClean="0"/>
                        <a:t>da</a:t>
                      </a:r>
                      <a:r>
                        <a:rPr lang="en-US" sz="1400" dirty="0" smtClean="0"/>
                        <a:t> GENERACIÓN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r>
                        <a:rPr lang="en-US" sz="1400" baseline="30000" dirty="0" smtClean="0"/>
                        <a:t>ra</a:t>
                      </a:r>
                      <a:r>
                        <a:rPr lang="en-US" sz="1400" dirty="0" smtClean="0"/>
                        <a:t> GENERACIÓN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r>
                        <a:rPr lang="en-US" sz="1400" baseline="30000" dirty="0" smtClean="0"/>
                        <a:t>ta</a:t>
                      </a:r>
                      <a:r>
                        <a:rPr lang="en-US" sz="1400" dirty="0" smtClean="0"/>
                        <a:t> GENERACIÓN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r>
                        <a:rPr lang="en-US" sz="1400" baseline="30000" dirty="0" smtClean="0"/>
                        <a:t>ta</a:t>
                      </a:r>
                      <a:r>
                        <a:rPr lang="en-US" sz="1400" dirty="0" smtClean="0"/>
                        <a:t> GENERACIÓN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CO" sz="1400" noProof="0" dirty="0" smtClean="0"/>
                        <a:t>Concepción lineal del proceso</a:t>
                      </a:r>
                      <a:r>
                        <a:rPr lang="es-CO" sz="1400" baseline="0" noProof="0" dirty="0" smtClean="0"/>
                        <a:t> de innovación; carácter secuencial y ordenado.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CO" sz="1400" noProof="0" dirty="0" smtClean="0"/>
                        <a:t>Ausencia de retroalimentaciones o intercambios de información hacia delante y hacia atrás.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CO" sz="1400" noProof="0" dirty="0" smtClean="0"/>
                        <a:t>Ausencia de solapamientos entre las distintas actividades.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/>
                        <a:t>Excesivos procesos de retroalimentación.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/>
                        <a:t>Mantiene carácter lineal del proceso.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/>
                        <a:t>No garantizada la integración funcional mediante equipos interdisciplinarios.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/>
                        <a:t>No se profundiza en la influencia de los factores del entorno.</a:t>
                      </a:r>
                      <a:endParaRPr lang="es-C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s-CO" sz="1400" noProof="0" dirty="0" smtClean="0"/>
                        <a:t>No se contempla en</a:t>
                      </a:r>
                      <a:r>
                        <a:rPr lang="es-CO" sz="1400" baseline="0" noProof="0" dirty="0" smtClean="0"/>
                        <a:t> detalle la influencia de los factores del entorno.</a:t>
                      </a:r>
                      <a:endParaRPr lang="es-C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>
                          <a:solidFill>
                            <a:srgbClr val="000000"/>
                          </a:solidFill>
                        </a:rPr>
                        <a:t>Excesivo peso y relevancia de las Tecnologías de la Información.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>
                          <a:solidFill>
                            <a:srgbClr val="000000"/>
                          </a:solidFill>
                        </a:rPr>
                        <a:t>Las TICs no pueden sustituir la interacción social y confianza (capital social).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>
                          <a:solidFill>
                            <a:srgbClr val="000000"/>
                          </a:solidFill>
                        </a:rPr>
                        <a:t>No contemplan el ambiente interno de las organizaciones (cultura organizativa).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CO" sz="1400" noProof="0" dirty="0" smtClean="0">
                          <a:solidFill>
                            <a:srgbClr val="000000"/>
                          </a:solidFill>
                        </a:rPr>
                        <a:t>Innovación como un proceso aislado o separado, no integrado en otros procesos empresariales y guiado por la gestión estratégica.</a:t>
                      </a:r>
                      <a:endParaRPr lang="es-CO" sz="14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0" name="Llamada de flecha hacia arriba 19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558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Mapa de procesos del sistema de </a:t>
            </a:r>
            <a:r>
              <a:rPr lang="es-ES" sz="2400" b="1" dirty="0" smtClean="0"/>
              <a:t>gestión </a:t>
            </a:r>
            <a:r>
              <a:rPr lang="es-ES" sz="2400" b="1" dirty="0"/>
              <a:t>de la </a:t>
            </a:r>
            <a:r>
              <a:rPr lang="es-ES" sz="2400" b="1" dirty="0" smtClean="0"/>
              <a:t>innovación </a:t>
            </a:r>
            <a:endParaRPr lang="es-CO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11" y="800502"/>
            <a:ext cx="4198874" cy="43073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75521" y="3990195"/>
            <a:ext cx="190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Fuente: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0" name="Llamada de flecha hacia arriba 9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6870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Formulación </a:t>
            </a:r>
            <a:r>
              <a:rPr lang="es-ES" sz="2400" b="1" dirty="0"/>
              <a:t>e </a:t>
            </a:r>
            <a:r>
              <a:rPr lang="es-ES" sz="2400" b="1" dirty="0" smtClean="0"/>
              <a:t>implementación </a:t>
            </a:r>
            <a:r>
              <a:rPr lang="es-ES" sz="2400" b="1" dirty="0"/>
              <a:t>de la estrategia de </a:t>
            </a:r>
            <a:r>
              <a:rPr lang="es-ES" sz="2400" b="1" dirty="0" smtClean="0"/>
              <a:t>innovación 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85" y="3766520"/>
            <a:ext cx="198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198251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6365" y="2441104"/>
            <a:ext cx="87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1186064" y="1006520"/>
            <a:ext cx="1509524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Analizar el entorno de negocios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1182724" y="2153509"/>
            <a:ext cx="1509524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Analizar el entorno tecnológico</a:t>
            </a:r>
            <a:endParaRPr lang="es-CO" dirty="0"/>
          </a:p>
        </p:txBody>
      </p:sp>
      <p:sp>
        <p:nvSpPr>
          <p:cNvPr id="16" name="Documento 15"/>
          <p:cNvSpPr/>
          <p:nvPr/>
        </p:nvSpPr>
        <p:spPr>
          <a:xfrm>
            <a:off x="2216387" y="3474928"/>
            <a:ext cx="210854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Cambios en el modelo y estrategia de negocio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2905241" y="2129453"/>
            <a:ext cx="1856953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Propone cambios a la estrategia de innovación</a:t>
            </a:r>
            <a:endParaRPr lang="es-CO" dirty="0"/>
          </a:p>
        </p:txBody>
      </p:sp>
      <p:cxnSp>
        <p:nvCxnSpPr>
          <p:cNvPr id="21" name="Conector recto de flecha 20"/>
          <p:cNvCxnSpPr>
            <a:stCxn id="15" idx="3"/>
            <a:endCxn id="17" idx="1"/>
          </p:cNvCxnSpPr>
          <p:nvPr/>
        </p:nvCxnSpPr>
        <p:spPr>
          <a:xfrm flipV="1">
            <a:off x="2692248" y="2620739"/>
            <a:ext cx="212993" cy="608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cumento 21"/>
          <p:cNvSpPr/>
          <p:nvPr/>
        </p:nvSpPr>
        <p:spPr>
          <a:xfrm>
            <a:off x="3057641" y="987689"/>
            <a:ext cx="1856953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 y define estrategia de innovación</a:t>
            </a:r>
            <a:endParaRPr lang="es-CO" dirty="0"/>
          </a:p>
        </p:txBody>
      </p:sp>
      <p:cxnSp>
        <p:nvCxnSpPr>
          <p:cNvPr id="24" name="Conector recto de flecha 23"/>
          <p:cNvCxnSpPr>
            <a:stCxn id="14" idx="3"/>
            <a:endCxn id="22" idx="1"/>
          </p:cNvCxnSpPr>
          <p:nvPr/>
        </p:nvCxnSpPr>
        <p:spPr>
          <a:xfrm flipV="1">
            <a:off x="2695588" y="1478975"/>
            <a:ext cx="362053" cy="85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17" idx="0"/>
            <a:endCxn id="22" idx="2"/>
          </p:cNvCxnSpPr>
          <p:nvPr/>
        </p:nvCxnSpPr>
        <p:spPr>
          <a:xfrm rot="5400000" flipH="1" flipV="1">
            <a:off x="3797843" y="1941178"/>
            <a:ext cx="224151" cy="15240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16" idx="0"/>
            <a:endCxn id="17" idx="2"/>
          </p:cNvCxnSpPr>
          <p:nvPr/>
        </p:nvCxnSpPr>
        <p:spPr>
          <a:xfrm rot="5400000" flipH="1" flipV="1">
            <a:off x="3338257" y="2979467"/>
            <a:ext cx="427862" cy="56306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4941102" y="2138147"/>
            <a:ext cx="2510674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Establece criterios de evaluación y selección de ideas de I+D+i GATE 1 </a:t>
            </a:r>
            <a:endParaRPr lang="es-CO" dirty="0"/>
          </a:p>
        </p:txBody>
      </p:sp>
      <p:sp>
        <p:nvSpPr>
          <p:cNvPr id="32" name="Proceso predefinido 31"/>
          <p:cNvSpPr/>
          <p:nvPr/>
        </p:nvSpPr>
        <p:spPr>
          <a:xfrm>
            <a:off x="5415111" y="3474928"/>
            <a:ext cx="1557450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ideas de I+D+i</a:t>
            </a:r>
            <a:endParaRPr lang="es-CO" dirty="0"/>
          </a:p>
        </p:txBody>
      </p:sp>
      <p:cxnSp>
        <p:nvCxnSpPr>
          <p:cNvPr id="34" name="Conector recto de flecha 33"/>
          <p:cNvCxnSpPr>
            <a:stCxn id="29" idx="2"/>
            <a:endCxn id="32" idx="0"/>
          </p:cNvCxnSpPr>
          <p:nvPr/>
        </p:nvCxnSpPr>
        <p:spPr>
          <a:xfrm flipH="1">
            <a:off x="6193836" y="3084767"/>
            <a:ext cx="2603" cy="39016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ector fuera de página 35"/>
          <p:cNvSpPr/>
          <p:nvPr/>
        </p:nvSpPr>
        <p:spPr>
          <a:xfrm>
            <a:off x="8073078" y="234857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38" name="Conector recto de flecha 37"/>
          <p:cNvCxnSpPr>
            <a:stCxn id="29" idx="3"/>
            <a:endCxn id="36" idx="1"/>
          </p:cNvCxnSpPr>
          <p:nvPr/>
        </p:nvCxnSpPr>
        <p:spPr>
          <a:xfrm>
            <a:off x="7451776" y="2611457"/>
            <a:ext cx="621302" cy="399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22" idx="3"/>
            <a:endCxn id="29" idx="0"/>
          </p:cNvCxnSpPr>
          <p:nvPr/>
        </p:nvCxnSpPr>
        <p:spPr>
          <a:xfrm>
            <a:off x="4914594" y="1478975"/>
            <a:ext cx="1281845" cy="659172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3" name="Llamada de flecha hacia arriba 32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9168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  <p:bldP spid="29" grpId="0" animBg="1"/>
      <p:bldP spid="32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Formulación </a:t>
            </a:r>
            <a:r>
              <a:rPr lang="es-ES" sz="2400" b="1" dirty="0"/>
              <a:t>e </a:t>
            </a:r>
            <a:r>
              <a:rPr lang="es-ES" sz="2400" b="1" dirty="0" smtClean="0"/>
              <a:t>implementación </a:t>
            </a:r>
            <a:r>
              <a:rPr lang="es-ES" sz="2400" b="1" dirty="0"/>
              <a:t>de la estrategia de </a:t>
            </a:r>
            <a:r>
              <a:rPr lang="es-ES" sz="2400" b="1" dirty="0" smtClean="0"/>
              <a:t>innovación 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85" y="3766520"/>
            <a:ext cx="198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198251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6365" y="2441104"/>
            <a:ext cx="87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1745782" y="2153509"/>
            <a:ext cx="2794769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Establece criterios de </a:t>
            </a:r>
            <a:r>
              <a:rPr lang="es-ES" dirty="0" smtClean="0"/>
              <a:t>evaluación </a:t>
            </a:r>
            <a:r>
              <a:rPr lang="es-ES" dirty="0"/>
              <a:t>y </a:t>
            </a:r>
            <a:r>
              <a:rPr lang="es-ES" dirty="0" smtClean="0"/>
              <a:t>priorización </a:t>
            </a:r>
            <a:r>
              <a:rPr lang="es-ES" dirty="0"/>
              <a:t>de proyectos de </a:t>
            </a:r>
            <a:r>
              <a:rPr lang="es-ES" dirty="0" err="1"/>
              <a:t>I+D+i</a:t>
            </a:r>
            <a:r>
              <a:rPr lang="es-ES" dirty="0"/>
              <a:t> GATE 2 </a:t>
            </a:r>
          </a:p>
        </p:txBody>
      </p:sp>
      <p:sp>
        <p:nvSpPr>
          <p:cNvPr id="36" name="Conector fuera de página 35"/>
          <p:cNvSpPr/>
          <p:nvPr/>
        </p:nvSpPr>
        <p:spPr>
          <a:xfrm>
            <a:off x="1052852" y="236055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36" idx="3"/>
            <a:endCxn id="15" idx="1"/>
          </p:cNvCxnSpPr>
          <p:nvPr/>
        </p:nvCxnSpPr>
        <p:spPr>
          <a:xfrm flipV="1">
            <a:off x="1497801" y="2626819"/>
            <a:ext cx="247981" cy="61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roceso predefinido 36"/>
          <p:cNvSpPr/>
          <p:nvPr/>
        </p:nvSpPr>
        <p:spPr>
          <a:xfrm>
            <a:off x="1829642" y="3474928"/>
            <a:ext cx="2627045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del portafolio de proyectos de I+D+i</a:t>
            </a:r>
            <a:endParaRPr lang="es-CO" dirty="0"/>
          </a:p>
        </p:txBody>
      </p:sp>
      <p:cxnSp>
        <p:nvCxnSpPr>
          <p:cNvPr id="39" name="Conector recto de flecha 38"/>
          <p:cNvCxnSpPr>
            <a:stCxn id="15" idx="2"/>
            <a:endCxn id="37" idx="0"/>
          </p:cNvCxnSpPr>
          <p:nvPr/>
        </p:nvCxnSpPr>
        <p:spPr>
          <a:xfrm flipH="1">
            <a:off x="3143165" y="3100129"/>
            <a:ext cx="2" cy="37479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4797342" y="2150130"/>
            <a:ext cx="2235121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Establece criterios </a:t>
            </a:r>
            <a:r>
              <a:rPr lang="es-ES" i="1" dirty="0" err="1"/>
              <a:t>go</a:t>
            </a:r>
            <a:r>
              <a:rPr lang="es-ES" i="1" dirty="0"/>
              <a:t>/</a:t>
            </a:r>
            <a:r>
              <a:rPr lang="es-ES" i="1" dirty="0" err="1"/>
              <a:t>kill</a:t>
            </a:r>
            <a:r>
              <a:rPr lang="es-ES" i="1" dirty="0"/>
              <a:t> </a:t>
            </a:r>
            <a:r>
              <a:rPr lang="es-ES" dirty="0"/>
              <a:t>para proyectos en </a:t>
            </a:r>
            <a:r>
              <a:rPr lang="es-ES" dirty="0" smtClean="0"/>
              <a:t>ejecución </a:t>
            </a:r>
            <a:r>
              <a:rPr lang="es-ES" dirty="0"/>
              <a:t>GATE </a:t>
            </a:r>
            <a:r>
              <a:rPr lang="es-ES" dirty="0" smtClean="0"/>
              <a:t>3</a:t>
            </a:r>
            <a:endParaRPr lang="es-ES" dirty="0"/>
          </a:p>
        </p:txBody>
      </p:sp>
      <p:cxnSp>
        <p:nvCxnSpPr>
          <p:cNvPr id="45" name="Conector recto de flecha 44"/>
          <p:cNvCxnSpPr>
            <a:endCxn id="44" idx="1"/>
          </p:cNvCxnSpPr>
          <p:nvPr/>
        </p:nvCxnSpPr>
        <p:spPr>
          <a:xfrm flipV="1">
            <a:off x="4549361" y="2623440"/>
            <a:ext cx="247981" cy="61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Proceso predefinido 50"/>
          <p:cNvSpPr/>
          <p:nvPr/>
        </p:nvSpPr>
        <p:spPr>
          <a:xfrm>
            <a:off x="5055706" y="3471549"/>
            <a:ext cx="1718764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proyectos de I+D+i</a:t>
            </a:r>
            <a:endParaRPr lang="es-CO" dirty="0"/>
          </a:p>
        </p:txBody>
      </p:sp>
      <p:cxnSp>
        <p:nvCxnSpPr>
          <p:cNvPr id="52" name="Conector recto de flecha 51"/>
          <p:cNvCxnSpPr>
            <a:stCxn id="44" idx="2"/>
            <a:endCxn id="51" idx="0"/>
          </p:cNvCxnSpPr>
          <p:nvPr/>
        </p:nvCxnSpPr>
        <p:spPr>
          <a:xfrm>
            <a:off x="5914903" y="3096750"/>
            <a:ext cx="185" cy="37479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ángulo 59"/>
          <p:cNvSpPr/>
          <p:nvPr/>
        </p:nvSpPr>
        <p:spPr>
          <a:xfrm>
            <a:off x="5237261" y="984400"/>
            <a:ext cx="2597885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Hacer seguimiento a la implementación de la estrategia de innovación</a:t>
            </a:r>
            <a:endParaRPr lang="es-ES" dirty="0"/>
          </a:p>
        </p:txBody>
      </p:sp>
      <p:cxnSp>
        <p:nvCxnSpPr>
          <p:cNvPr id="62" name="Conector angular 61"/>
          <p:cNvCxnSpPr>
            <a:stCxn id="44" idx="0"/>
            <a:endCxn id="60" idx="2"/>
          </p:cNvCxnSpPr>
          <p:nvPr/>
        </p:nvCxnSpPr>
        <p:spPr>
          <a:xfrm rot="5400000" flipH="1" flipV="1">
            <a:off x="6115998" y="1729925"/>
            <a:ext cx="219110" cy="621301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onector fuera de página 62"/>
          <p:cNvSpPr/>
          <p:nvPr/>
        </p:nvSpPr>
        <p:spPr>
          <a:xfrm>
            <a:off x="8333559" y="1186268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65" name="Conector recto de flecha 64"/>
          <p:cNvCxnSpPr>
            <a:stCxn id="60" idx="3"/>
            <a:endCxn id="63" idx="1"/>
          </p:cNvCxnSpPr>
          <p:nvPr/>
        </p:nvCxnSpPr>
        <p:spPr>
          <a:xfrm flipV="1">
            <a:off x="7835146" y="1453148"/>
            <a:ext cx="498413" cy="456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roceso predefinido 65"/>
          <p:cNvSpPr/>
          <p:nvPr/>
        </p:nvSpPr>
        <p:spPr>
          <a:xfrm>
            <a:off x="7032463" y="3471549"/>
            <a:ext cx="2111537" cy="811433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 de la gestión de la innovación</a:t>
            </a:r>
            <a:endParaRPr lang="es-CO" dirty="0"/>
          </a:p>
        </p:txBody>
      </p:sp>
      <p:sp>
        <p:nvSpPr>
          <p:cNvPr id="68" name="Documento 67"/>
          <p:cNvSpPr/>
          <p:nvPr/>
        </p:nvSpPr>
        <p:spPr>
          <a:xfrm>
            <a:off x="7176228" y="2153509"/>
            <a:ext cx="1967772" cy="1189616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 y propone cambios a la estrategia de innovación</a:t>
            </a:r>
            <a:endParaRPr lang="es-CO" dirty="0"/>
          </a:p>
        </p:txBody>
      </p:sp>
      <p:cxnSp>
        <p:nvCxnSpPr>
          <p:cNvPr id="70" name="Conector angular 69"/>
          <p:cNvCxnSpPr>
            <a:stCxn id="66" idx="0"/>
            <a:endCxn id="68" idx="2"/>
          </p:cNvCxnSpPr>
          <p:nvPr/>
        </p:nvCxnSpPr>
        <p:spPr>
          <a:xfrm rot="5400000" flipH="1" flipV="1">
            <a:off x="8020638" y="3332073"/>
            <a:ext cx="207071" cy="71882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68" idx="0"/>
            <a:endCxn id="63" idx="2"/>
          </p:cNvCxnSpPr>
          <p:nvPr/>
        </p:nvCxnSpPr>
        <p:spPr>
          <a:xfrm rot="5400000" flipH="1" flipV="1">
            <a:off x="8141334" y="1738809"/>
            <a:ext cx="433481" cy="39592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1" name="Llamada de flecha hacia arriba 30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2614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7" grpId="0" animBg="1"/>
      <p:bldP spid="44" grpId="0" animBg="1"/>
      <p:bldP spid="51" grpId="0" animBg="1"/>
      <p:bldP spid="60" grpId="0" animBg="1"/>
      <p:bldP spid="63" grpId="0" animBg="1"/>
      <p:bldP spid="66" grpId="0" animBg="1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Formulación </a:t>
            </a:r>
            <a:r>
              <a:rPr lang="es-ES" sz="2400" b="1" dirty="0"/>
              <a:t>e </a:t>
            </a:r>
            <a:r>
              <a:rPr lang="es-ES" sz="2400" b="1" dirty="0" smtClean="0"/>
              <a:t>implementación </a:t>
            </a:r>
            <a:r>
              <a:rPr lang="es-ES" sz="2400" b="1" dirty="0"/>
              <a:t>de la estrategia de </a:t>
            </a:r>
            <a:r>
              <a:rPr lang="es-ES" sz="2400" b="1" dirty="0" smtClean="0"/>
              <a:t>innovación 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85" y="3766520"/>
            <a:ext cx="198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198251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6365" y="2441104"/>
            <a:ext cx="87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1186064" y="1006520"/>
            <a:ext cx="1509524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Analizar el entorno de negocios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1182724" y="2153509"/>
            <a:ext cx="1509524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Analizar el entorno tecnológico</a:t>
            </a:r>
            <a:endParaRPr lang="es-CO" dirty="0"/>
          </a:p>
        </p:txBody>
      </p:sp>
      <p:sp>
        <p:nvSpPr>
          <p:cNvPr id="16" name="Documento 15"/>
          <p:cNvSpPr/>
          <p:nvPr/>
        </p:nvSpPr>
        <p:spPr>
          <a:xfrm>
            <a:off x="2216387" y="3474928"/>
            <a:ext cx="210854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Cambios en el modelo y estrategia de negocio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2905241" y="2129453"/>
            <a:ext cx="1856953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Propone cambios a la estrategia de innovación</a:t>
            </a:r>
            <a:endParaRPr lang="es-CO" dirty="0"/>
          </a:p>
        </p:txBody>
      </p:sp>
      <p:cxnSp>
        <p:nvCxnSpPr>
          <p:cNvPr id="21" name="Conector recto de flecha 20"/>
          <p:cNvCxnSpPr>
            <a:stCxn id="15" idx="3"/>
            <a:endCxn id="17" idx="1"/>
          </p:cNvCxnSpPr>
          <p:nvPr/>
        </p:nvCxnSpPr>
        <p:spPr>
          <a:xfrm flipV="1">
            <a:off x="2692248" y="2620739"/>
            <a:ext cx="212993" cy="608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cumento 21"/>
          <p:cNvSpPr/>
          <p:nvPr/>
        </p:nvSpPr>
        <p:spPr>
          <a:xfrm>
            <a:off x="3057641" y="987689"/>
            <a:ext cx="1856953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 y define estrategia de innovación</a:t>
            </a:r>
            <a:endParaRPr lang="es-CO" dirty="0"/>
          </a:p>
        </p:txBody>
      </p:sp>
      <p:cxnSp>
        <p:nvCxnSpPr>
          <p:cNvPr id="24" name="Conector recto de flecha 23"/>
          <p:cNvCxnSpPr>
            <a:stCxn id="14" idx="3"/>
            <a:endCxn id="22" idx="1"/>
          </p:cNvCxnSpPr>
          <p:nvPr/>
        </p:nvCxnSpPr>
        <p:spPr>
          <a:xfrm flipV="1">
            <a:off x="2695588" y="1478975"/>
            <a:ext cx="362053" cy="85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17" idx="0"/>
            <a:endCxn id="22" idx="2"/>
          </p:cNvCxnSpPr>
          <p:nvPr/>
        </p:nvCxnSpPr>
        <p:spPr>
          <a:xfrm rot="5400000" flipH="1" flipV="1">
            <a:off x="3797843" y="1941178"/>
            <a:ext cx="224151" cy="15240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16" idx="0"/>
            <a:endCxn id="17" idx="2"/>
          </p:cNvCxnSpPr>
          <p:nvPr/>
        </p:nvCxnSpPr>
        <p:spPr>
          <a:xfrm rot="5400000" flipH="1" flipV="1">
            <a:off x="3338257" y="2979467"/>
            <a:ext cx="427862" cy="56306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4941102" y="2138147"/>
            <a:ext cx="2510674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Establece criterios de evaluación y selección de ideas de I+D+i GATE 1 </a:t>
            </a:r>
            <a:endParaRPr lang="es-CO" dirty="0"/>
          </a:p>
        </p:txBody>
      </p:sp>
      <p:sp>
        <p:nvSpPr>
          <p:cNvPr id="32" name="Proceso predefinido 31"/>
          <p:cNvSpPr/>
          <p:nvPr/>
        </p:nvSpPr>
        <p:spPr>
          <a:xfrm>
            <a:off x="5415111" y="3474928"/>
            <a:ext cx="1557450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ideas de I+D+i</a:t>
            </a:r>
            <a:endParaRPr lang="es-CO" dirty="0"/>
          </a:p>
        </p:txBody>
      </p:sp>
      <p:cxnSp>
        <p:nvCxnSpPr>
          <p:cNvPr id="34" name="Conector recto de flecha 33"/>
          <p:cNvCxnSpPr>
            <a:stCxn id="29" idx="2"/>
            <a:endCxn id="32" idx="0"/>
          </p:cNvCxnSpPr>
          <p:nvPr/>
        </p:nvCxnSpPr>
        <p:spPr>
          <a:xfrm flipH="1">
            <a:off x="6193836" y="3084767"/>
            <a:ext cx="2603" cy="39016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ector fuera de página 35"/>
          <p:cNvSpPr/>
          <p:nvPr/>
        </p:nvSpPr>
        <p:spPr>
          <a:xfrm>
            <a:off x="8073078" y="234857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38" name="Conector recto de flecha 37"/>
          <p:cNvCxnSpPr>
            <a:stCxn id="29" idx="3"/>
            <a:endCxn id="36" idx="1"/>
          </p:cNvCxnSpPr>
          <p:nvPr/>
        </p:nvCxnSpPr>
        <p:spPr>
          <a:xfrm>
            <a:off x="7451776" y="2611457"/>
            <a:ext cx="621302" cy="399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22" idx="3"/>
            <a:endCxn id="29" idx="0"/>
          </p:cNvCxnSpPr>
          <p:nvPr/>
        </p:nvCxnSpPr>
        <p:spPr>
          <a:xfrm>
            <a:off x="4914594" y="1478975"/>
            <a:ext cx="1281845" cy="659172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ector fuera de página 29"/>
          <p:cNvSpPr/>
          <p:nvPr/>
        </p:nvSpPr>
        <p:spPr>
          <a:xfrm>
            <a:off x="6527612" y="919388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30" idx="1"/>
          </p:cNvCxnSpPr>
          <p:nvPr/>
        </p:nvCxnSpPr>
        <p:spPr>
          <a:xfrm flipH="1">
            <a:off x="4941102" y="1186268"/>
            <a:ext cx="1586510" cy="1198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3" name="Llamada de flecha hacia arriba 32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4608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3582123" y="807944"/>
            <a:ext cx="5561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consideran tres tipos de ideas:</a:t>
            </a:r>
            <a:br>
              <a:rPr lang="es-ES" dirty="0"/>
            </a:br>
            <a:r>
              <a:rPr lang="es-ES" b="1" dirty="0"/>
              <a:t>1) De </a:t>
            </a:r>
            <a:r>
              <a:rPr lang="es-ES" b="1" dirty="0" smtClean="0"/>
              <a:t>ejecución </a:t>
            </a:r>
            <a:r>
              <a:rPr lang="es-ES" b="1" dirty="0"/>
              <a:t>inmediata</a:t>
            </a:r>
            <a:r>
              <a:rPr lang="es-ES" dirty="0"/>
              <a:t>: aquellas que, por su sencillez y bajo costo, no necesitan pasar por el </a:t>
            </a:r>
            <a:r>
              <a:rPr lang="es-ES" dirty="0" smtClean="0"/>
              <a:t>Comité́ </a:t>
            </a:r>
            <a:r>
              <a:rPr lang="es-ES" dirty="0"/>
              <a:t>de Ideas.</a:t>
            </a:r>
            <a:br>
              <a:rPr lang="es-ES" dirty="0"/>
            </a:br>
            <a:r>
              <a:rPr lang="es-ES" b="1" dirty="0"/>
              <a:t>2) De Mejoramiento Continuo</a:t>
            </a:r>
            <a:r>
              <a:rPr lang="es-ES" dirty="0"/>
              <a:t>: van al Sistema de </a:t>
            </a:r>
            <a:r>
              <a:rPr lang="es-ES" dirty="0" smtClean="0"/>
              <a:t>Gestión </a:t>
            </a:r>
            <a:r>
              <a:rPr lang="es-ES" dirty="0"/>
              <a:t>de la Calidad.</a:t>
            </a:r>
            <a:br>
              <a:rPr lang="es-ES" dirty="0"/>
            </a:br>
            <a:r>
              <a:rPr lang="es-ES" b="1" dirty="0"/>
              <a:t>3) De </a:t>
            </a:r>
            <a:r>
              <a:rPr lang="es-ES" b="1" dirty="0" err="1"/>
              <a:t>I+D+i</a:t>
            </a:r>
            <a:r>
              <a:rPr lang="es-ES" dirty="0"/>
              <a:t>: por su naturaleza, alcance, recursos y complejidad, deben gestionarse como proyectos de </a:t>
            </a:r>
            <a:r>
              <a:rPr lang="es-ES" dirty="0" err="1"/>
              <a:t>I+D+i</a:t>
            </a:r>
            <a:r>
              <a:rPr lang="es-ES" dirty="0" smtClean="0"/>
              <a:t>.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Promotor de ideas y proyectos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297308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Responsable de idea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1186063" y="1006520"/>
            <a:ext cx="1719177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Promueve las ideas y asesora su presentación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407742" y="2129453"/>
            <a:ext cx="1779030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Presenta su idea en formato preestablecido</a:t>
            </a:r>
            <a:endParaRPr lang="es-CO" dirty="0"/>
          </a:p>
        </p:txBody>
      </p:sp>
      <p:cxnSp>
        <p:nvCxnSpPr>
          <p:cNvPr id="27" name="Conector angular 26"/>
          <p:cNvCxnSpPr>
            <a:stCxn id="14" idx="2"/>
            <a:endCxn id="17" idx="0"/>
          </p:cNvCxnSpPr>
          <p:nvPr/>
        </p:nvCxnSpPr>
        <p:spPr>
          <a:xfrm rot="16200000" flipH="1">
            <a:off x="2083298" y="1915493"/>
            <a:ext cx="176313" cy="251605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8645" y="3360416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gestión de calidad</a:t>
            </a:r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>
            <a:off x="1518162" y="3219996"/>
            <a:ext cx="2063961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Recibe las ideas y selecciona las de ejecución inmediata</a:t>
            </a:r>
            <a:endParaRPr lang="es-CO" dirty="0"/>
          </a:p>
        </p:txBody>
      </p:sp>
      <p:cxnSp>
        <p:nvCxnSpPr>
          <p:cNvPr id="31" name="Conector angular 30"/>
          <p:cNvCxnSpPr>
            <a:stCxn id="17" idx="2"/>
            <a:endCxn id="37" idx="0"/>
          </p:cNvCxnSpPr>
          <p:nvPr/>
        </p:nvCxnSpPr>
        <p:spPr>
          <a:xfrm rot="16200000" flipH="1">
            <a:off x="2337235" y="3007088"/>
            <a:ext cx="172930" cy="252886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ecisión 38"/>
          <p:cNvSpPr/>
          <p:nvPr/>
        </p:nvSpPr>
        <p:spPr>
          <a:xfrm>
            <a:off x="3865775" y="3231979"/>
            <a:ext cx="1764993" cy="92038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¿Ideas tipo 1?</a:t>
            </a:r>
            <a:endParaRPr lang="es-CO" dirty="0"/>
          </a:p>
        </p:txBody>
      </p:sp>
      <p:cxnSp>
        <p:nvCxnSpPr>
          <p:cNvPr id="42" name="Conector recto de flecha 41"/>
          <p:cNvCxnSpPr>
            <a:stCxn id="37" idx="3"/>
            <a:endCxn id="39" idx="1"/>
          </p:cNvCxnSpPr>
          <p:nvPr/>
        </p:nvCxnSpPr>
        <p:spPr>
          <a:xfrm flipV="1">
            <a:off x="3582123" y="3692173"/>
            <a:ext cx="283652" cy="11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onector fuera de página 43"/>
          <p:cNvSpPr/>
          <p:nvPr/>
        </p:nvSpPr>
        <p:spPr>
          <a:xfrm>
            <a:off x="5856778" y="342704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5" name="Conector recto de flecha 44"/>
          <p:cNvCxnSpPr>
            <a:stCxn id="39" idx="3"/>
            <a:endCxn id="44" idx="1"/>
          </p:cNvCxnSpPr>
          <p:nvPr/>
        </p:nvCxnSpPr>
        <p:spPr>
          <a:xfrm>
            <a:off x="5630768" y="3692173"/>
            <a:ext cx="226010" cy="17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5522948" y="334316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6" name="Llamada de flecha hacia arriba 25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52104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 animBg="1"/>
      <p:bldP spid="17" grpId="0" animBg="1"/>
      <p:bldP spid="37" grpId="0" animBg="1"/>
      <p:bldP spid="39" grpId="0" animBg="1"/>
      <p:bldP spid="44" grpId="0" animBg="1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25" name="Conector fuera de página 24"/>
          <p:cNvSpPr/>
          <p:nvPr/>
        </p:nvSpPr>
        <p:spPr>
          <a:xfrm>
            <a:off x="114847" y="108707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3" name="Proceso predefinido 2"/>
          <p:cNvSpPr/>
          <p:nvPr/>
        </p:nvSpPr>
        <p:spPr>
          <a:xfrm>
            <a:off x="850608" y="886690"/>
            <a:ext cx="1591715" cy="94662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 smtClean="0"/>
              <a:t>Sistema de gestión de la calidad</a:t>
            </a:r>
            <a:endParaRPr lang="es-CO" sz="1700" dirty="0"/>
          </a:p>
        </p:txBody>
      </p:sp>
      <p:cxnSp>
        <p:nvCxnSpPr>
          <p:cNvPr id="16" name="Conector recto de flecha 15"/>
          <p:cNvCxnSpPr>
            <a:stCxn id="25" idx="3"/>
            <a:endCxn id="3" idx="1"/>
          </p:cNvCxnSpPr>
          <p:nvPr/>
        </p:nvCxnSpPr>
        <p:spPr>
          <a:xfrm>
            <a:off x="559796" y="1353955"/>
            <a:ext cx="290812" cy="604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5" name="Llamada de flecha hacia arriba 14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9660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Promotor de ideas y proyectos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297308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Responsable de idea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1186063" y="1006520"/>
            <a:ext cx="1719177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Promueve las ideas y asesora su presentación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407742" y="2129453"/>
            <a:ext cx="1779030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Presenta su idea en formato preestablecido</a:t>
            </a:r>
            <a:endParaRPr lang="es-CO" dirty="0"/>
          </a:p>
        </p:txBody>
      </p:sp>
      <p:cxnSp>
        <p:nvCxnSpPr>
          <p:cNvPr id="27" name="Conector angular 26"/>
          <p:cNvCxnSpPr>
            <a:stCxn id="14" idx="2"/>
            <a:endCxn id="17" idx="0"/>
          </p:cNvCxnSpPr>
          <p:nvPr/>
        </p:nvCxnSpPr>
        <p:spPr>
          <a:xfrm rot="16200000" flipH="1">
            <a:off x="2083298" y="1915493"/>
            <a:ext cx="176313" cy="251605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8645" y="3360416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gestión de calidad</a:t>
            </a:r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>
            <a:off x="1518162" y="3219996"/>
            <a:ext cx="2063961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Recibe las ideas y selecciona las de ejecución inmediata</a:t>
            </a:r>
            <a:endParaRPr lang="es-CO" dirty="0"/>
          </a:p>
        </p:txBody>
      </p:sp>
      <p:cxnSp>
        <p:nvCxnSpPr>
          <p:cNvPr id="31" name="Conector angular 30"/>
          <p:cNvCxnSpPr>
            <a:stCxn id="17" idx="2"/>
            <a:endCxn id="37" idx="0"/>
          </p:cNvCxnSpPr>
          <p:nvPr/>
        </p:nvCxnSpPr>
        <p:spPr>
          <a:xfrm rot="16200000" flipH="1">
            <a:off x="2337235" y="3007088"/>
            <a:ext cx="172930" cy="252886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ecisión 38"/>
          <p:cNvSpPr/>
          <p:nvPr/>
        </p:nvSpPr>
        <p:spPr>
          <a:xfrm>
            <a:off x="3865775" y="3231979"/>
            <a:ext cx="1764993" cy="92038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¿Ideas tipo 1?</a:t>
            </a:r>
            <a:endParaRPr lang="es-CO" dirty="0"/>
          </a:p>
        </p:txBody>
      </p:sp>
      <p:cxnSp>
        <p:nvCxnSpPr>
          <p:cNvPr id="42" name="Conector recto de flecha 41"/>
          <p:cNvCxnSpPr>
            <a:stCxn id="37" idx="3"/>
            <a:endCxn id="39" idx="1"/>
          </p:cNvCxnSpPr>
          <p:nvPr/>
        </p:nvCxnSpPr>
        <p:spPr>
          <a:xfrm flipV="1">
            <a:off x="3582123" y="3692173"/>
            <a:ext cx="283652" cy="11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onector fuera de página 43"/>
          <p:cNvSpPr/>
          <p:nvPr/>
        </p:nvSpPr>
        <p:spPr>
          <a:xfrm>
            <a:off x="5856778" y="342704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5" name="Conector recto de flecha 44"/>
          <p:cNvCxnSpPr>
            <a:stCxn id="39" idx="3"/>
            <a:endCxn id="44" idx="1"/>
          </p:cNvCxnSpPr>
          <p:nvPr/>
        </p:nvCxnSpPr>
        <p:spPr>
          <a:xfrm>
            <a:off x="5630768" y="3692173"/>
            <a:ext cx="226010" cy="17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5522948" y="334316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5" name="Conector fuera de página 24"/>
          <p:cNvSpPr/>
          <p:nvPr/>
        </p:nvSpPr>
        <p:spPr>
          <a:xfrm>
            <a:off x="5853438" y="405876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cxnSp>
        <p:nvCxnSpPr>
          <p:cNvPr id="15" name="Conector angular 14"/>
          <p:cNvCxnSpPr>
            <a:stCxn id="39" idx="2"/>
            <a:endCxn id="25" idx="1"/>
          </p:cNvCxnSpPr>
          <p:nvPr/>
        </p:nvCxnSpPr>
        <p:spPr>
          <a:xfrm rot="16200000" flipH="1">
            <a:off x="5214216" y="3686422"/>
            <a:ext cx="173278" cy="1105166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4788828" y="3986866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2" name="Llamada de flecha hacia arriba 31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6963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398"/>
            <a:ext cx="8229600" cy="857250"/>
          </a:xfrm>
        </p:spPr>
        <p:txBody>
          <a:bodyPr/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Contenido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60048"/>
            <a:ext cx="8229600" cy="284837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Modelos de Innovación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Procesos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Organizacionales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Innovación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1800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25" name="Conector fuera de página 24"/>
          <p:cNvSpPr/>
          <p:nvPr/>
        </p:nvSpPr>
        <p:spPr>
          <a:xfrm>
            <a:off x="114847" y="108707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3" name="Proceso predefinido 2"/>
          <p:cNvSpPr/>
          <p:nvPr/>
        </p:nvSpPr>
        <p:spPr>
          <a:xfrm>
            <a:off x="850608" y="886690"/>
            <a:ext cx="1591715" cy="94662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 smtClean="0"/>
              <a:t>Sistema de gestión de la calidad</a:t>
            </a:r>
            <a:endParaRPr lang="es-CO" sz="1700" dirty="0"/>
          </a:p>
        </p:txBody>
      </p:sp>
      <p:cxnSp>
        <p:nvCxnSpPr>
          <p:cNvPr id="16" name="Conector recto de flecha 15"/>
          <p:cNvCxnSpPr>
            <a:stCxn id="25" idx="3"/>
            <a:endCxn id="3" idx="1"/>
          </p:cNvCxnSpPr>
          <p:nvPr/>
        </p:nvCxnSpPr>
        <p:spPr>
          <a:xfrm>
            <a:off x="559796" y="1353955"/>
            <a:ext cx="290812" cy="6045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1985" y="2081614"/>
            <a:ext cx="104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ideas</a:t>
            </a:r>
            <a:endParaRPr lang="es-CO" dirty="0"/>
          </a:p>
        </p:txBody>
      </p:sp>
      <p:sp>
        <p:nvSpPr>
          <p:cNvPr id="17" name="Conector fuera de página 16"/>
          <p:cNvSpPr/>
          <p:nvPr/>
        </p:nvSpPr>
        <p:spPr>
          <a:xfrm>
            <a:off x="1054270" y="2151530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2" name="Proceso 11"/>
          <p:cNvSpPr/>
          <p:nvPr/>
        </p:nvSpPr>
        <p:spPr>
          <a:xfrm>
            <a:off x="1689229" y="1965135"/>
            <a:ext cx="1617347" cy="89868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Recibe y clasifica las ideas tipo 2 y 3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17" idx="3"/>
            <a:endCxn id="12" idx="1"/>
          </p:cNvCxnSpPr>
          <p:nvPr/>
        </p:nvCxnSpPr>
        <p:spPr>
          <a:xfrm flipV="1">
            <a:off x="1499219" y="2414479"/>
            <a:ext cx="190010" cy="393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ecisión 19"/>
          <p:cNvSpPr/>
          <p:nvPr/>
        </p:nvSpPr>
        <p:spPr>
          <a:xfrm>
            <a:off x="3530335" y="1949798"/>
            <a:ext cx="1764993" cy="92038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¿Ideas tipo 2?</a:t>
            </a:r>
            <a:endParaRPr lang="es-CO" dirty="0"/>
          </a:p>
        </p:txBody>
      </p:sp>
      <p:cxnSp>
        <p:nvCxnSpPr>
          <p:cNvPr id="21" name="Conector recto de flecha 20"/>
          <p:cNvCxnSpPr>
            <a:stCxn id="12" idx="3"/>
            <a:endCxn id="20" idx="1"/>
          </p:cNvCxnSpPr>
          <p:nvPr/>
        </p:nvCxnSpPr>
        <p:spPr>
          <a:xfrm flipV="1">
            <a:off x="3306576" y="2409992"/>
            <a:ext cx="223759" cy="448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>
            <a:stCxn id="20" idx="0"/>
            <a:endCxn id="3" idx="3"/>
          </p:cNvCxnSpPr>
          <p:nvPr/>
        </p:nvCxnSpPr>
        <p:spPr>
          <a:xfrm rot="16200000" flipV="1">
            <a:off x="3132679" y="669644"/>
            <a:ext cx="589798" cy="1970509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4109308" y="1629594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4" name="Datos almacenados 23"/>
          <p:cNvSpPr/>
          <p:nvPr/>
        </p:nvSpPr>
        <p:spPr>
          <a:xfrm>
            <a:off x="5487002" y="1572903"/>
            <a:ext cx="1737153" cy="1674359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las ideas de I+D+i en banco de ideas de I+D+i</a:t>
            </a:r>
            <a:endParaRPr lang="es-CO" dirty="0"/>
          </a:p>
        </p:txBody>
      </p:sp>
      <p:cxnSp>
        <p:nvCxnSpPr>
          <p:cNvPr id="28" name="Conector recto de flecha 27"/>
          <p:cNvCxnSpPr>
            <a:stCxn id="20" idx="3"/>
            <a:endCxn id="24" idx="1"/>
          </p:cNvCxnSpPr>
          <p:nvPr/>
        </p:nvCxnSpPr>
        <p:spPr>
          <a:xfrm>
            <a:off x="5295328" y="2409992"/>
            <a:ext cx="191674" cy="9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5100308" y="2381144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32" name="Proceso 31"/>
          <p:cNvSpPr/>
          <p:nvPr/>
        </p:nvSpPr>
        <p:spPr>
          <a:xfrm>
            <a:off x="7131308" y="1845293"/>
            <a:ext cx="1219004" cy="11263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GATE 1 selecciona y evalua ideas</a:t>
            </a:r>
            <a:endParaRPr lang="es-CO" dirty="0"/>
          </a:p>
        </p:txBody>
      </p:sp>
      <p:cxnSp>
        <p:nvCxnSpPr>
          <p:cNvPr id="33" name="Conector recto de flecha 32"/>
          <p:cNvCxnSpPr>
            <a:stCxn id="24" idx="3"/>
            <a:endCxn id="32" idx="1"/>
          </p:cNvCxnSpPr>
          <p:nvPr/>
        </p:nvCxnSpPr>
        <p:spPr>
          <a:xfrm flipV="1">
            <a:off x="6934630" y="2408479"/>
            <a:ext cx="196678" cy="16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ector fuera de página 55"/>
          <p:cNvSpPr/>
          <p:nvPr/>
        </p:nvSpPr>
        <p:spPr>
          <a:xfrm>
            <a:off x="8557648" y="214159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cxnSp>
        <p:nvCxnSpPr>
          <p:cNvPr id="58" name="Conector recto de flecha 57"/>
          <p:cNvCxnSpPr>
            <a:stCxn id="32" idx="3"/>
            <a:endCxn id="56" idx="1"/>
          </p:cNvCxnSpPr>
          <p:nvPr/>
        </p:nvCxnSpPr>
        <p:spPr>
          <a:xfrm>
            <a:off x="8350312" y="2408479"/>
            <a:ext cx="207336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Proceso predefinido 58"/>
          <p:cNvSpPr/>
          <p:nvPr/>
        </p:nvSpPr>
        <p:spPr>
          <a:xfrm>
            <a:off x="6349584" y="251634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61" name="Conector recto de flecha 60"/>
          <p:cNvCxnSpPr>
            <a:stCxn id="59" idx="2"/>
            <a:endCxn id="32" idx="0"/>
          </p:cNvCxnSpPr>
          <p:nvPr/>
        </p:nvCxnSpPr>
        <p:spPr>
          <a:xfrm flipH="1">
            <a:off x="7740810" y="1470442"/>
            <a:ext cx="5982" cy="3748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uadroTexto 62"/>
          <p:cNvSpPr txBox="1"/>
          <p:nvPr/>
        </p:nvSpPr>
        <p:spPr>
          <a:xfrm>
            <a:off x="154552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4" name="Llamada de flecha hacia arriba 33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1709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20" grpId="0" animBg="1"/>
      <p:bldP spid="26" grpId="0"/>
      <p:bldP spid="24" grpId="0" animBg="1"/>
      <p:bldP spid="29" grpId="0"/>
      <p:bldP spid="3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71929" y="3946263"/>
            <a:ext cx="20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Robledo (2016)</a:t>
            </a:r>
            <a:endParaRPr lang="es-CO" sz="1400" dirty="0"/>
          </a:p>
        </p:txBody>
      </p:sp>
      <p:sp>
        <p:nvSpPr>
          <p:cNvPr id="63" name="CuadroTexto 62"/>
          <p:cNvSpPr txBox="1"/>
          <p:nvPr/>
        </p:nvSpPr>
        <p:spPr>
          <a:xfrm>
            <a:off x="209660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Ejemplo de lista de chequeo GATE 1</a:t>
            </a:r>
            <a:endParaRPr lang="es-CO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20" y="491309"/>
            <a:ext cx="4305808" cy="411429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3" name="Llamada de flecha hacia arriba 12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0711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-47915" y="2081614"/>
            <a:ext cx="104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ideas</a:t>
            </a:r>
            <a:endParaRPr lang="es-CO" dirty="0"/>
          </a:p>
        </p:txBody>
      </p:sp>
      <p:sp>
        <p:nvSpPr>
          <p:cNvPr id="17" name="Conector fuera de página 16"/>
          <p:cNvSpPr/>
          <p:nvPr/>
        </p:nvSpPr>
        <p:spPr>
          <a:xfrm>
            <a:off x="946450" y="2151530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17" idx="3"/>
            <a:endCxn id="13" idx="1"/>
          </p:cNvCxnSpPr>
          <p:nvPr/>
        </p:nvCxnSpPr>
        <p:spPr>
          <a:xfrm>
            <a:off x="1391399" y="2418410"/>
            <a:ext cx="190011" cy="205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os almacenados 23"/>
          <p:cNvSpPr/>
          <p:nvPr/>
        </p:nvSpPr>
        <p:spPr>
          <a:xfrm>
            <a:off x="3582144" y="1605657"/>
            <a:ext cx="1845797" cy="1629623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banco de ideas de I+D+i</a:t>
            </a:r>
            <a:endParaRPr lang="es-CO" dirty="0"/>
          </a:p>
        </p:txBody>
      </p:sp>
      <p:cxnSp>
        <p:nvCxnSpPr>
          <p:cNvPr id="28" name="Conector recto de flecha 27"/>
          <p:cNvCxnSpPr>
            <a:stCxn id="13" idx="3"/>
            <a:endCxn id="24" idx="1"/>
          </p:cNvCxnSpPr>
          <p:nvPr/>
        </p:nvCxnSpPr>
        <p:spPr>
          <a:xfrm>
            <a:off x="3342516" y="2420469"/>
            <a:ext cx="23962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4" idx="3"/>
            <a:endCxn id="64" idx="1"/>
          </p:cNvCxnSpPr>
          <p:nvPr/>
        </p:nvCxnSpPr>
        <p:spPr>
          <a:xfrm flipV="1">
            <a:off x="5120308" y="2411813"/>
            <a:ext cx="151046" cy="865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ector fuera de página 55"/>
          <p:cNvSpPr/>
          <p:nvPr/>
        </p:nvSpPr>
        <p:spPr>
          <a:xfrm>
            <a:off x="8557648" y="214159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</a:t>
            </a:r>
            <a:endParaRPr lang="es-CO" dirty="0"/>
          </a:p>
        </p:txBody>
      </p:sp>
      <p:cxnSp>
        <p:nvCxnSpPr>
          <p:cNvPr id="58" name="Conector recto de flecha 57"/>
          <p:cNvCxnSpPr>
            <a:stCxn id="64" idx="3"/>
            <a:endCxn id="56" idx="1"/>
          </p:cNvCxnSpPr>
          <p:nvPr/>
        </p:nvCxnSpPr>
        <p:spPr>
          <a:xfrm flipV="1">
            <a:off x="8314362" y="2408479"/>
            <a:ext cx="243286" cy="333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13" name="Documento 12"/>
          <p:cNvSpPr/>
          <p:nvPr/>
        </p:nvSpPr>
        <p:spPr>
          <a:xfrm>
            <a:off x="1581410" y="1605657"/>
            <a:ext cx="1761106" cy="1629623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Notifica al responsable de la idea, con copia al promotor </a:t>
            </a:r>
            <a:endParaRPr lang="es-CO" dirty="0"/>
          </a:p>
        </p:txBody>
      </p:sp>
      <p:sp>
        <p:nvSpPr>
          <p:cNvPr id="64" name="Decisión 63"/>
          <p:cNvSpPr/>
          <p:nvPr/>
        </p:nvSpPr>
        <p:spPr>
          <a:xfrm>
            <a:off x="5271354" y="1959802"/>
            <a:ext cx="3043008" cy="90402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¿Idea seleccionada?</a:t>
            </a:r>
            <a:endParaRPr lang="es-CO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206541" y="2055666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3" name="Llamada de flecha hacia arriba 22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7412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56" grpId="0" animBg="1"/>
      <p:bldP spid="13" grpId="0" animBg="1"/>
      <p:bldP spid="64" grpId="0" animBg="1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-47915" y="2081614"/>
            <a:ext cx="104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ideas</a:t>
            </a:r>
            <a:endParaRPr lang="es-CO" dirty="0"/>
          </a:p>
        </p:txBody>
      </p:sp>
      <p:sp>
        <p:nvSpPr>
          <p:cNvPr id="17" name="Conector fuera de página 16"/>
          <p:cNvSpPr/>
          <p:nvPr/>
        </p:nvSpPr>
        <p:spPr>
          <a:xfrm>
            <a:off x="946450" y="2151530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17" idx="3"/>
          </p:cNvCxnSpPr>
          <p:nvPr/>
        </p:nvCxnSpPr>
        <p:spPr>
          <a:xfrm>
            <a:off x="1391399" y="2418410"/>
            <a:ext cx="190011" cy="205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2" name="Proceso 1"/>
          <p:cNvSpPr/>
          <p:nvPr/>
        </p:nvSpPr>
        <p:spPr>
          <a:xfrm>
            <a:off x="1581410" y="1959802"/>
            <a:ext cx="3007064" cy="90402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Nombra al líder del proyecto, integra el equipo del proyecto y define las alianzas externas</a:t>
            </a:r>
            <a:endParaRPr lang="es-CO" dirty="0"/>
          </a:p>
        </p:txBody>
      </p:sp>
      <p:sp>
        <p:nvSpPr>
          <p:cNvPr id="23" name="Proceso predefinido 22"/>
          <p:cNvSpPr/>
          <p:nvPr/>
        </p:nvSpPr>
        <p:spPr>
          <a:xfrm>
            <a:off x="1773090" y="778843"/>
            <a:ext cx="2611716" cy="946620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G</a:t>
            </a:r>
            <a:r>
              <a:rPr lang="es-CO" dirty="0" smtClean="0"/>
              <a:t>estión de portafolio de proyectos de I+D+i </a:t>
            </a:r>
            <a:endParaRPr lang="es-CO" dirty="0"/>
          </a:p>
        </p:txBody>
      </p:sp>
      <p:cxnSp>
        <p:nvCxnSpPr>
          <p:cNvPr id="12" name="Conector recto de flecha 11"/>
          <p:cNvCxnSpPr>
            <a:stCxn id="2" idx="0"/>
            <a:endCxn id="23" idx="2"/>
          </p:cNvCxnSpPr>
          <p:nvPr/>
        </p:nvCxnSpPr>
        <p:spPr>
          <a:xfrm flipH="1" flipV="1">
            <a:off x="3078948" y="1725463"/>
            <a:ext cx="5994" cy="23433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0" name="Llamada de flecha hacia arriba 19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3032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-47915" y="2081614"/>
            <a:ext cx="104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ideas</a:t>
            </a:r>
            <a:endParaRPr lang="es-CO" dirty="0"/>
          </a:p>
        </p:txBody>
      </p:sp>
      <p:sp>
        <p:nvSpPr>
          <p:cNvPr id="17" name="Conector fuera de página 16"/>
          <p:cNvSpPr/>
          <p:nvPr/>
        </p:nvSpPr>
        <p:spPr>
          <a:xfrm>
            <a:off x="946450" y="2151530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17" idx="3"/>
            <a:endCxn id="13" idx="1"/>
          </p:cNvCxnSpPr>
          <p:nvPr/>
        </p:nvCxnSpPr>
        <p:spPr>
          <a:xfrm>
            <a:off x="1391399" y="2418410"/>
            <a:ext cx="190011" cy="205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os almacenados 23"/>
          <p:cNvSpPr/>
          <p:nvPr/>
        </p:nvSpPr>
        <p:spPr>
          <a:xfrm>
            <a:off x="3582144" y="1605657"/>
            <a:ext cx="1845797" cy="1629623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banco de ideas de I+D+i</a:t>
            </a:r>
            <a:endParaRPr lang="es-CO" dirty="0"/>
          </a:p>
        </p:txBody>
      </p:sp>
      <p:cxnSp>
        <p:nvCxnSpPr>
          <p:cNvPr id="28" name="Conector recto de flecha 27"/>
          <p:cNvCxnSpPr>
            <a:stCxn id="13" idx="3"/>
            <a:endCxn id="24" idx="1"/>
          </p:cNvCxnSpPr>
          <p:nvPr/>
        </p:nvCxnSpPr>
        <p:spPr>
          <a:xfrm>
            <a:off x="3342516" y="2420469"/>
            <a:ext cx="23962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4" idx="3"/>
            <a:endCxn id="64" idx="1"/>
          </p:cNvCxnSpPr>
          <p:nvPr/>
        </p:nvCxnSpPr>
        <p:spPr>
          <a:xfrm flipV="1">
            <a:off x="5120308" y="2411813"/>
            <a:ext cx="151046" cy="865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ector fuera de página 55"/>
          <p:cNvSpPr/>
          <p:nvPr/>
        </p:nvSpPr>
        <p:spPr>
          <a:xfrm>
            <a:off x="8557648" y="214159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</a:t>
            </a:r>
            <a:endParaRPr lang="es-CO" dirty="0"/>
          </a:p>
        </p:txBody>
      </p:sp>
      <p:cxnSp>
        <p:nvCxnSpPr>
          <p:cNvPr id="58" name="Conector recto de flecha 57"/>
          <p:cNvCxnSpPr>
            <a:stCxn id="64" idx="3"/>
            <a:endCxn id="56" idx="1"/>
          </p:cNvCxnSpPr>
          <p:nvPr/>
        </p:nvCxnSpPr>
        <p:spPr>
          <a:xfrm flipV="1">
            <a:off x="8314362" y="2408479"/>
            <a:ext cx="243286" cy="333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13" name="Documento 12"/>
          <p:cNvSpPr/>
          <p:nvPr/>
        </p:nvSpPr>
        <p:spPr>
          <a:xfrm>
            <a:off x="1581410" y="1605657"/>
            <a:ext cx="1761106" cy="1629623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Notifica al responsable de la idea, con copia al promotor </a:t>
            </a:r>
            <a:endParaRPr lang="es-CO" dirty="0"/>
          </a:p>
        </p:txBody>
      </p:sp>
      <p:sp>
        <p:nvSpPr>
          <p:cNvPr id="64" name="Decisión 63"/>
          <p:cNvSpPr/>
          <p:nvPr/>
        </p:nvSpPr>
        <p:spPr>
          <a:xfrm>
            <a:off x="5271354" y="1959802"/>
            <a:ext cx="3043008" cy="90402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¿Idea seleccionada?</a:t>
            </a:r>
            <a:endParaRPr lang="es-CO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206541" y="2055666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3" name="Conector recto de flecha 2"/>
          <p:cNvCxnSpPr>
            <a:stCxn id="64" idx="2"/>
            <a:endCxn id="27" idx="0"/>
          </p:cNvCxnSpPr>
          <p:nvPr/>
        </p:nvCxnSpPr>
        <p:spPr>
          <a:xfrm>
            <a:off x="6792858" y="2863823"/>
            <a:ext cx="5991" cy="45866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777581" y="2879114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1985" y="3399744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Responsable de idea</a:t>
            </a:r>
            <a:endParaRPr lang="es-CO" dirty="0"/>
          </a:p>
        </p:txBody>
      </p:sp>
      <p:sp>
        <p:nvSpPr>
          <p:cNvPr id="27" name="Decisión 26"/>
          <p:cNvSpPr/>
          <p:nvPr/>
        </p:nvSpPr>
        <p:spPr>
          <a:xfrm>
            <a:off x="5798490" y="3322485"/>
            <a:ext cx="2000718" cy="90402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¿Mejora la idea?</a:t>
            </a:r>
            <a:endParaRPr lang="es-CO" dirty="0"/>
          </a:p>
        </p:txBody>
      </p:sp>
      <p:sp>
        <p:nvSpPr>
          <p:cNvPr id="29" name="Conector fuera de página 28"/>
          <p:cNvSpPr/>
          <p:nvPr/>
        </p:nvSpPr>
        <p:spPr>
          <a:xfrm>
            <a:off x="8027188" y="350428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</a:t>
            </a:r>
          </a:p>
        </p:txBody>
      </p:sp>
      <p:cxnSp>
        <p:nvCxnSpPr>
          <p:cNvPr id="31" name="Conector recto de flecha 30"/>
          <p:cNvCxnSpPr>
            <a:stCxn id="27" idx="3"/>
            <a:endCxn id="29" idx="1"/>
          </p:cNvCxnSpPr>
          <p:nvPr/>
        </p:nvCxnSpPr>
        <p:spPr>
          <a:xfrm flipV="1">
            <a:off x="7799208" y="3771162"/>
            <a:ext cx="227980" cy="333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7676081" y="3418349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36" name="CuadroTexto 35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7" name="Llamada de flecha hacia arriba 36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6023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9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Promotor de ideas y proyectos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297308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Responsable de idea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1186063" y="1006520"/>
            <a:ext cx="1719177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Promueve las ideas y asesora su presentación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407742" y="2129453"/>
            <a:ext cx="1779030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Presenta su idea en formato preestablecido</a:t>
            </a:r>
            <a:endParaRPr lang="es-CO" dirty="0"/>
          </a:p>
        </p:txBody>
      </p:sp>
      <p:cxnSp>
        <p:nvCxnSpPr>
          <p:cNvPr id="27" name="Conector angular 26"/>
          <p:cNvCxnSpPr>
            <a:stCxn id="14" idx="2"/>
            <a:endCxn id="17" idx="0"/>
          </p:cNvCxnSpPr>
          <p:nvPr/>
        </p:nvCxnSpPr>
        <p:spPr>
          <a:xfrm rot="16200000" flipH="1">
            <a:off x="2083298" y="1915493"/>
            <a:ext cx="176313" cy="251605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8645" y="3360416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gestión de calidad</a:t>
            </a:r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>
            <a:off x="1518162" y="3219996"/>
            <a:ext cx="2063961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Recibe las ideas y selecciona las de ejecución inmediata</a:t>
            </a:r>
            <a:endParaRPr lang="es-CO" dirty="0"/>
          </a:p>
        </p:txBody>
      </p:sp>
      <p:cxnSp>
        <p:nvCxnSpPr>
          <p:cNvPr id="31" name="Conector angular 30"/>
          <p:cNvCxnSpPr>
            <a:stCxn id="17" idx="2"/>
            <a:endCxn id="37" idx="0"/>
          </p:cNvCxnSpPr>
          <p:nvPr/>
        </p:nvCxnSpPr>
        <p:spPr>
          <a:xfrm rot="16200000" flipH="1">
            <a:off x="2337235" y="3007088"/>
            <a:ext cx="172930" cy="252886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ecisión 38"/>
          <p:cNvSpPr/>
          <p:nvPr/>
        </p:nvSpPr>
        <p:spPr>
          <a:xfrm>
            <a:off x="3865775" y="3231979"/>
            <a:ext cx="1764993" cy="92038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¿Ideas tipo 1?</a:t>
            </a:r>
            <a:endParaRPr lang="es-CO" dirty="0"/>
          </a:p>
        </p:txBody>
      </p:sp>
      <p:cxnSp>
        <p:nvCxnSpPr>
          <p:cNvPr id="42" name="Conector recto de flecha 41"/>
          <p:cNvCxnSpPr>
            <a:stCxn id="37" idx="3"/>
            <a:endCxn id="39" idx="1"/>
          </p:cNvCxnSpPr>
          <p:nvPr/>
        </p:nvCxnSpPr>
        <p:spPr>
          <a:xfrm flipV="1">
            <a:off x="3582123" y="3692173"/>
            <a:ext cx="283652" cy="11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onector fuera de página 43"/>
          <p:cNvSpPr/>
          <p:nvPr/>
        </p:nvSpPr>
        <p:spPr>
          <a:xfrm>
            <a:off x="5856778" y="342704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5" name="Conector recto de flecha 44"/>
          <p:cNvCxnSpPr>
            <a:stCxn id="39" idx="3"/>
            <a:endCxn id="44" idx="1"/>
          </p:cNvCxnSpPr>
          <p:nvPr/>
        </p:nvCxnSpPr>
        <p:spPr>
          <a:xfrm>
            <a:off x="5630768" y="3692173"/>
            <a:ext cx="226010" cy="17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5522948" y="334316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5" name="Conector fuera de página 24"/>
          <p:cNvSpPr/>
          <p:nvPr/>
        </p:nvSpPr>
        <p:spPr>
          <a:xfrm>
            <a:off x="5853438" y="405876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cxnSp>
        <p:nvCxnSpPr>
          <p:cNvPr id="15" name="Conector angular 14"/>
          <p:cNvCxnSpPr>
            <a:stCxn id="39" idx="2"/>
            <a:endCxn id="25" idx="1"/>
          </p:cNvCxnSpPr>
          <p:nvPr/>
        </p:nvCxnSpPr>
        <p:spPr>
          <a:xfrm rot="16200000" flipH="1">
            <a:off x="5214216" y="3686422"/>
            <a:ext cx="173278" cy="1105166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4788828" y="3986866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30" name="Conector fuera de página 29"/>
          <p:cNvSpPr/>
          <p:nvPr/>
        </p:nvSpPr>
        <p:spPr>
          <a:xfrm>
            <a:off x="3811020" y="2357223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</a:t>
            </a:r>
          </a:p>
        </p:txBody>
      </p:sp>
      <p:cxnSp>
        <p:nvCxnSpPr>
          <p:cNvPr id="3" name="Conector recto de flecha 2"/>
          <p:cNvCxnSpPr>
            <a:stCxn id="30" idx="1"/>
            <a:endCxn id="17" idx="3"/>
          </p:cNvCxnSpPr>
          <p:nvPr/>
        </p:nvCxnSpPr>
        <p:spPr>
          <a:xfrm flipH="1" flipV="1">
            <a:off x="3186772" y="2620739"/>
            <a:ext cx="624248" cy="336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6" name="Llamada de flecha hacia arriba 35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694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490707" y="4006178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-47915" y="2081614"/>
            <a:ext cx="104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ideas</a:t>
            </a:r>
            <a:endParaRPr lang="es-CO" dirty="0"/>
          </a:p>
        </p:txBody>
      </p:sp>
      <p:sp>
        <p:nvSpPr>
          <p:cNvPr id="17" name="Conector fuera de página 16"/>
          <p:cNvSpPr/>
          <p:nvPr/>
        </p:nvSpPr>
        <p:spPr>
          <a:xfrm>
            <a:off x="946450" y="2151530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17" idx="3"/>
            <a:endCxn id="13" idx="1"/>
          </p:cNvCxnSpPr>
          <p:nvPr/>
        </p:nvCxnSpPr>
        <p:spPr>
          <a:xfrm>
            <a:off x="1391399" y="2418410"/>
            <a:ext cx="190011" cy="205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os almacenados 23"/>
          <p:cNvSpPr/>
          <p:nvPr/>
        </p:nvSpPr>
        <p:spPr>
          <a:xfrm>
            <a:off x="3582144" y="1605657"/>
            <a:ext cx="1845797" cy="1629623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banco de ideas de I+D+i</a:t>
            </a:r>
            <a:endParaRPr lang="es-CO" dirty="0"/>
          </a:p>
        </p:txBody>
      </p:sp>
      <p:cxnSp>
        <p:nvCxnSpPr>
          <p:cNvPr id="28" name="Conector recto de flecha 27"/>
          <p:cNvCxnSpPr>
            <a:stCxn id="13" idx="3"/>
            <a:endCxn id="24" idx="1"/>
          </p:cNvCxnSpPr>
          <p:nvPr/>
        </p:nvCxnSpPr>
        <p:spPr>
          <a:xfrm>
            <a:off x="3342516" y="2420469"/>
            <a:ext cx="23962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stCxn id="24" idx="3"/>
            <a:endCxn id="64" idx="1"/>
          </p:cNvCxnSpPr>
          <p:nvPr/>
        </p:nvCxnSpPr>
        <p:spPr>
          <a:xfrm flipV="1">
            <a:off x="5120308" y="2411813"/>
            <a:ext cx="151046" cy="865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ector fuera de página 55"/>
          <p:cNvSpPr/>
          <p:nvPr/>
        </p:nvSpPr>
        <p:spPr>
          <a:xfrm>
            <a:off x="8557648" y="214159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</a:t>
            </a:r>
            <a:endParaRPr lang="es-CO" dirty="0"/>
          </a:p>
        </p:txBody>
      </p:sp>
      <p:cxnSp>
        <p:nvCxnSpPr>
          <p:cNvPr id="58" name="Conector recto de flecha 57"/>
          <p:cNvCxnSpPr>
            <a:stCxn id="64" idx="3"/>
            <a:endCxn id="56" idx="1"/>
          </p:cNvCxnSpPr>
          <p:nvPr/>
        </p:nvCxnSpPr>
        <p:spPr>
          <a:xfrm flipV="1">
            <a:off x="8314362" y="2408479"/>
            <a:ext cx="243286" cy="333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Ideas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13" name="Documento 12"/>
          <p:cNvSpPr/>
          <p:nvPr/>
        </p:nvSpPr>
        <p:spPr>
          <a:xfrm>
            <a:off x="1581410" y="1605657"/>
            <a:ext cx="1761106" cy="1629623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Notifica al responsable de la idea, con copia al promotor </a:t>
            </a:r>
            <a:endParaRPr lang="es-CO" dirty="0"/>
          </a:p>
        </p:txBody>
      </p:sp>
      <p:sp>
        <p:nvSpPr>
          <p:cNvPr id="64" name="Decisión 63"/>
          <p:cNvSpPr/>
          <p:nvPr/>
        </p:nvSpPr>
        <p:spPr>
          <a:xfrm>
            <a:off x="5271354" y="1959802"/>
            <a:ext cx="3043008" cy="90402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¿Idea seleccionada?</a:t>
            </a:r>
            <a:endParaRPr lang="es-CO" dirty="0"/>
          </a:p>
        </p:txBody>
      </p:sp>
      <p:sp>
        <p:nvSpPr>
          <p:cNvPr id="70" name="CuadroTexto 69"/>
          <p:cNvSpPr txBox="1"/>
          <p:nvPr/>
        </p:nvSpPr>
        <p:spPr>
          <a:xfrm>
            <a:off x="8206541" y="2055666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3" name="Conector recto de flecha 2"/>
          <p:cNvCxnSpPr>
            <a:stCxn id="64" idx="2"/>
            <a:endCxn id="27" idx="0"/>
          </p:cNvCxnSpPr>
          <p:nvPr/>
        </p:nvCxnSpPr>
        <p:spPr>
          <a:xfrm>
            <a:off x="6792858" y="2863823"/>
            <a:ext cx="5991" cy="45866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777581" y="2879114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1985" y="3399744"/>
            <a:ext cx="146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Responsable de idea</a:t>
            </a:r>
            <a:endParaRPr lang="es-CO" dirty="0"/>
          </a:p>
        </p:txBody>
      </p:sp>
      <p:sp>
        <p:nvSpPr>
          <p:cNvPr id="27" name="Decisión 26"/>
          <p:cNvSpPr/>
          <p:nvPr/>
        </p:nvSpPr>
        <p:spPr>
          <a:xfrm>
            <a:off x="5798490" y="3322485"/>
            <a:ext cx="2000718" cy="904021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¿Mejora la idea?</a:t>
            </a:r>
            <a:endParaRPr lang="es-CO" dirty="0"/>
          </a:p>
        </p:txBody>
      </p:sp>
      <p:sp>
        <p:nvSpPr>
          <p:cNvPr id="29" name="Conector fuera de página 28"/>
          <p:cNvSpPr/>
          <p:nvPr/>
        </p:nvSpPr>
        <p:spPr>
          <a:xfrm>
            <a:off x="8027188" y="350428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E</a:t>
            </a:r>
          </a:p>
        </p:txBody>
      </p:sp>
      <p:cxnSp>
        <p:nvCxnSpPr>
          <p:cNvPr id="31" name="Conector recto de flecha 30"/>
          <p:cNvCxnSpPr>
            <a:stCxn id="27" idx="3"/>
            <a:endCxn id="29" idx="1"/>
          </p:cNvCxnSpPr>
          <p:nvPr/>
        </p:nvCxnSpPr>
        <p:spPr>
          <a:xfrm flipV="1">
            <a:off x="7799208" y="3771162"/>
            <a:ext cx="227980" cy="333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7676081" y="3418349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" name="Terminador 1"/>
          <p:cNvSpPr/>
          <p:nvPr/>
        </p:nvSpPr>
        <p:spPr>
          <a:xfrm>
            <a:off x="3857674" y="3462945"/>
            <a:ext cx="1353780" cy="61976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Fin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27" idx="1"/>
            <a:endCxn id="2" idx="3"/>
          </p:cNvCxnSpPr>
          <p:nvPr/>
        </p:nvCxnSpPr>
        <p:spPr>
          <a:xfrm flipH="1" flipV="1">
            <a:off x="5211454" y="3772828"/>
            <a:ext cx="587036" cy="166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5432481" y="3426953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8" name="Llamada de flecha hacia arriba 37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2142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4582484" y="1263298"/>
            <a:ext cx="4561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</a:t>
            </a:r>
            <a:r>
              <a:rPr lang="es-ES" dirty="0"/>
              <a:t>consideran dos tipos de </a:t>
            </a:r>
            <a:r>
              <a:rPr lang="es-ES" dirty="0" smtClean="0"/>
              <a:t>proyectos de </a:t>
            </a:r>
            <a:r>
              <a:rPr lang="es-ES" dirty="0" err="1"/>
              <a:t>I+D+i</a:t>
            </a:r>
            <a:r>
              <a:rPr lang="es-ES" dirty="0"/>
              <a:t>:</a:t>
            </a:r>
            <a:br>
              <a:rPr lang="es-ES" dirty="0"/>
            </a:br>
            <a:r>
              <a:rPr lang="es-ES" b="1" dirty="0"/>
              <a:t>1) Proyectos de alto costo</a:t>
            </a:r>
            <a:r>
              <a:rPr lang="es-ES" dirty="0"/>
              <a:t>: por </a:t>
            </a:r>
            <a:r>
              <a:rPr lang="es-ES" dirty="0" smtClean="0"/>
              <a:t>su costo</a:t>
            </a:r>
            <a:r>
              <a:rPr lang="es-ES" dirty="0"/>
              <a:t>, requieren ser aprobados por </a:t>
            </a:r>
            <a:r>
              <a:rPr lang="es-ES" dirty="0" smtClean="0"/>
              <a:t>la Junta Directiva.</a:t>
            </a:r>
          </a:p>
          <a:p>
            <a:r>
              <a:rPr lang="es-ES" b="1" dirty="0" smtClean="0"/>
              <a:t>2</a:t>
            </a:r>
            <a:r>
              <a:rPr lang="es-ES" b="1" dirty="0"/>
              <a:t>) Proyectos ordinarios</a:t>
            </a:r>
            <a:r>
              <a:rPr lang="es-ES" dirty="0"/>
              <a:t>: pueden ser aprobados por el </a:t>
            </a:r>
            <a:r>
              <a:rPr lang="es-ES" dirty="0" smtClean="0"/>
              <a:t>Comité́ </a:t>
            </a:r>
            <a:r>
              <a:rPr lang="es-ES" dirty="0"/>
              <a:t>de </a:t>
            </a:r>
            <a:r>
              <a:rPr lang="es-ES" dirty="0" smtClean="0"/>
              <a:t>innovación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6157898" y="47917"/>
            <a:ext cx="298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Portafolio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485314" y="830982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Promotor de ideas y proyectos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6" y="2297308"/>
            <a:ext cx="10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del proyecto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1186062" y="1006520"/>
            <a:ext cx="1916847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Asesora en la formulación de proyectos de I+D+i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197007" y="2129453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 y presenta proyecto de I+D+i</a:t>
            </a:r>
            <a:endParaRPr lang="es-CO" dirty="0"/>
          </a:p>
        </p:txBody>
      </p:sp>
      <p:cxnSp>
        <p:nvCxnSpPr>
          <p:cNvPr id="27" name="Conector angular 26"/>
          <p:cNvCxnSpPr>
            <a:stCxn id="14" idx="2"/>
            <a:endCxn id="17" idx="0"/>
          </p:cNvCxnSpPr>
          <p:nvPr/>
        </p:nvCxnSpPr>
        <p:spPr>
          <a:xfrm rot="16200000" flipH="1">
            <a:off x="2059066" y="2038560"/>
            <a:ext cx="176313" cy="5472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-3335" y="3576110"/>
            <a:ext cx="13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21" name="Datos almacenados 20"/>
          <p:cNvSpPr/>
          <p:nvPr/>
        </p:nvSpPr>
        <p:spPr>
          <a:xfrm>
            <a:off x="1220969" y="3231979"/>
            <a:ext cx="2456998" cy="1297419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proyectos en el portafolio de proyectos de I+D+i</a:t>
            </a:r>
            <a:endParaRPr lang="es-CO" dirty="0"/>
          </a:p>
        </p:txBody>
      </p:sp>
      <p:cxnSp>
        <p:nvCxnSpPr>
          <p:cNvPr id="23" name="Conector angular 22"/>
          <p:cNvCxnSpPr>
            <a:stCxn id="17" idx="2"/>
            <a:endCxn id="21" idx="0"/>
          </p:cNvCxnSpPr>
          <p:nvPr/>
        </p:nvCxnSpPr>
        <p:spPr>
          <a:xfrm rot="16200000" flipH="1">
            <a:off x="2207257" y="2989767"/>
            <a:ext cx="184913" cy="29951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ceso 23"/>
          <p:cNvSpPr/>
          <p:nvPr/>
        </p:nvSpPr>
        <p:spPr>
          <a:xfrm>
            <a:off x="3654006" y="3438986"/>
            <a:ext cx="1856953" cy="89243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GATE 2 evalua y prioriza proyectos de I+D+i</a:t>
            </a:r>
            <a:endParaRPr lang="es-CO" dirty="0"/>
          </a:p>
        </p:txBody>
      </p:sp>
      <p:cxnSp>
        <p:nvCxnSpPr>
          <p:cNvPr id="26" name="Conector recto de flecha 25"/>
          <p:cNvCxnSpPr>
            <a:stCxn id="21" idx="3"/>
            <a:endCxn id="24" idx="1"/>
          </p:cNvCxnSpPr>
          <p:nvPr/>
        </p:nvCxnSpPr>
        <p:spPr>
          <a:xfrm>
            <a:off x="3268467" y="3880689"/>
            <a:ext cx="385539" cy="451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roceso predefinido 37"/>
          <p:cNvSpPr/>
          <p:nvPr/>
        </p:nvSpPr>
        <p:spPr>
          <a:xfrm>
            <a:off x="3174884" y="35940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30" name="Conector recto de flecha 29"/>
          <p:cNvCxnSpPr>
            <a:stCxn id="38" idx="2"/>
            <a:endCxn id="24" idx="0"/>
          </p:cNvCxnSpPr>
          <p:nvPr/>
        </p:nvCxnSpPr>
        <p:spPr>
          <a:xfrm>
            <a:off x="4572092" y="1254748"/>
            <a:ext cx="10391" cy="21842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Decisión 40"/>
          <p:cNvSpPr/>
          <p:nvPr/>
        </p:nvSpPr>
        <p:spPr>
          <a:xfrm>
            <a:off x="5726604" y="3334468"/>
            <a:ext cx="2417660" cy="109906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¿Proyectos de alto costo?</a:t>
            </a:r>
            <a:endParaRPr lang="es-CO" dirty="0"/>
          </a:p>
        </p:txBody>
      </p:sp>
      <p:cxnSp>
        <p:nvCxnSpPr>
          <p:cNvPr id="34" name="Conector recto de flecha 33"/>
          <p:cNvCxnSpPr>
            <a:stCxn id="24" idx="3"/>
            <a:endCxn id="41" idx="1"/>
          </p:cNvCxnSpPr>
          <p:nvPr/>
        </p:nvCxnSpPr>
        <p:spPr>
          <a:xfrm flipV="1">
            <a:off x="5510959" y="3884002"/>
            <a:ext cx="215645" cy="120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ector fuera de página 45"/>
          <p:cNvSpPr/>
          <p:nvPr/>
        </p:nvSpPr>
        <p:spPr>
          <a:xfrm>
            <a:off x="8456438" y="361877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0" name="Conector recto de flecha 39"/>
          <p:cNvCxnSpPr>
            <a:stCxn id="41" idx="3"/>
            <a:endCxn id="46" idx="1"/>
          </p:cNvCxnSpPr>
          <p:nvPr/>
        </p:nvCxnSpPr>
        <p:spPr>
          <a:xfrm>
            <a:off x="8144264" y="3884002"/>
            <a:ext cx="312174" cy="165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8071421" y="3526196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6" name="Llamada de flecha hacia arriba 35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1582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 animBg="1"/>
      <p:bldP spid="17" grpId="0" animBg="1"/>
      <p:bldP spid="21" grpId="0" animBg="1"/>
      <p:bldP spid="24" grpId="0" animBg="1"/>
      <p:bldP spid="38" grpId="0" animBg="1"/>
      <p:bldP spid="41" grpId="0" animBg="1"/>
      <p:bldP spid="46" grpId="0" animBg="1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10733" y="47917"/>
            <a:ext cx="59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Portafolio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086019" y="435543"/>
            <a:ext cx="306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6" y="2201444"/>
            <a:ext cx="10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939767" y="2129453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Toma desiciones e informa al Comité de innovación</a:t>
            </a:r>
            <a:endParaRPr lang="es-CO" dirty="0"/>
          </a:p>
        </p:txBody>
      </p:sp>
      <p:sp>
        <p:nvSpPr>
          <p:cNvPr id="35" name="CuadroTexto 34"/>
          <p:cNvSpPr txBox="1"/>
          <p:nvPr/>
        </p:nvSpPr>
        <p:spPr>
          <a:xfrm>
            <a:off x="-3335" y="3576110"/>
            <a:ext cx="13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46" name="Conector fuera de página 45"/>
          <p:cNvSpPr/>
          <p:nvPr/>
        </p:nvSpPr>
        <p:spPr>
          <a:xfrm>
            <a:off x="1256908" y="366003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31" name="Documento 30"/>
          <p:cNvSpPr/>
          <p:nvPr/>
        </p:nvSpPr>
        <p:spPr>
          <a:xfrm>
            <a:off x="1936427" y="3432221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Envia proyectos de alto costo a Junta Directiva</a:t>
            </a:r>
            <a:endParaRPr lang="es-CO" dirty="0"/>
          </a:p>
        </p:txBody>
      </p:sp>
      <p:cxnSp>
        <p:nvCxnSpPr>
          <p:cNvPr id="16" name="Conector recto de flecha 15"/>
          <p:cNvCxnSpPr>
            <a:stCxn id="46" idx="3"/>
            <a:endCxn id="31" idx="1"/>
          </p:cNvCxnSpPr>
          <p:nvPr/>
        </p:nvCxnSpPr>
        <p:spPr>
          <a:xfrm flipV="1">
            <a:off x="1701857" y="3923507"/>
            <a:ext cx="234570" cy="341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31" idx="0"/>
          </p:cNvCxnSpPr>
          <p:nvPr/>
        </p:nvCxnSpPr>
        <p:spPr>
          <a:xfrm flipV="1">
            <a:off x="2889378" y="3112025"/>
            <a:ext cx="3341" cy="32019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atos almacenados 35"/>
          <p:cNvSpPr/>
          <p:nvPr/>
        </p:nvSpPr>
        <p:spPr>
          <a:xfrm>
            <a:off x="3976369" y="3267928"/>
            <a:ext cx="2109649" cy="1297419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portafolio de proyectos de I+D+i</a:t>
            </a:r>
            <a:endParaRPr lang="es-CO" dirty="0"/>
          </a:p>
        </p:txBody>
      </p:sp>
      <p:cxnSp>
        <p:nvCxnSpPr>
          <p:cNvPr id="28" name="Conector angular 27"/>
          <p:cNvCxnSpPr>
            <a:stCxn id="17" idx="3"/>
            <a:endCxn id="36" idx="0"/>
          </p:cNvCxnSpPr>
          <p:nvPr/>
        </p:nvCxnSpPr>
        <p:spPr>
          <a:xfrm>
            <a:off x="3845668" y="2620739"/>
            <a:ext cx="1185526" cy="647189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ocumento 41"/>
          <p:cNvSpPr/>
          <p:nvPr/>
        </p:nvSpPr>
        <p:spPr>
          <a:xfrm>
            <a:off x="6078167" y="3428842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Notifica al líder del proyecto, con copia al promotor</a:t>
            </a:r>
            <a:endParaRPr lang="es-CO" dirty="0"/>
          </a:p>
        </p:txBody>
      </p:sp>
      <p:cxnSp>
        <p:nvCxnSpPr>
          <p:cNvPr id="32" name="Conector recto de flecha 31"/>
          <p:cNvCxnSpPr>
            <a:stCxn id="36" idx="3"/>
            <a:endCxn id="42" idx="1"/>
          </p:cNvCxnSpPr>
          <p:nvPr/>
        </p:nvCxnSpPr>
        <p:spPr>
          <a:xfrm>
            <a:off x="5734410" y="3916638"/>
            <a:ext cx="343757" cy="349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ecisión 42"/>
          <p:cNvSpPr/>
          <p:nvPr/>
        </p:nvSpPr>
        <p:spPr>
          <a:xfrm>
            <a:off x="5822444" y="889936"/>
            <a:ext cx="2417660" cy="83555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¿Proyecto aprobado?</a:t>
            </a:r>
            <a:endParaRPr lang="es-CO" dirty="0"/>
          </a:p>
        </p:txBody>
      </p:sp>
      <p:cxnSp>
        <p:nvCxnSpPr>
          <p:cNvPr id="39" name="Conector recto de flecha 38"/>
          <p:cNvCxnSpPr>
            <a:stCxn id="42" idx="0"/>
            <a:endCxn id="43" idx="2"/>
          </p:cNvCxnSpPr>
          <p:nvPr/>
        </p:nvCxnSpPr>
        <p:spPr>
          <a:xfrm flipV="1">
            <a:off x="7031118" y="1725491"/>
            <a:ext cx="156" cy="17033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ector fuera de página 47"/>
          <p:cNvSpPr/>
          <p:nvPr/>
        </p:nvSpPr>
        <p:spPr>
          <a:xfrm>
            <a:off x="8490437" y="104247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cxnSp>
        <p:nvCxnSpPr>
          <p:cNvPr id="45" name="Conector recto de flecha 44"/>
          <p:cNvCxnSpPr>
            <a:stCxn id="43" idx="3"/>
            <a:endCxn id="48" idx="1"/>
          </p:cNvCxnSpPr>
          <p:nvPr/>
        </p:nvCxnSpPr>
        <p:spPr>
          <a:xfrm>
            <a:off x="8240104" y="1307714"/>
            <a:ext cx="250333" cy="16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8119341" y="949851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0" name="Llamada de flecha hacia arriba 29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0461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 animBg="1"/>
      <p:bldP spid="31" grpId="0" animBg="1"/>
      <p:bldP spid="36" grpId="0" animBg="1"/>
      <p:bldP spid="42" grpId="0" animBg="1"/>
      <p:bldP spid="43" grpId="0" animBg="1"/>
      <p:bldP spid="48" grpId="0" animBg="1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10733" y="47917"/>
            <a:ext cx="59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Portafolio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086019" y="435543"/>
            <a:ext cx="306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48" name="Conector fuera de página 47"/>
          <p:cNvSpPr/>
          <p:nvPr/>
        </p:nvSpPr>
        <p:spPr>
          <a:xfrm>
            <a:off x="295877" y="216877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sp>
        <p:nvSpPr>
          <p:cNvPr id="14" name="Proceso predefinido 13"/>
          <p:cNvSpPr/>
          <p:nvPr/>
        </p:nvSpPr>
        <p:spPr>
          <a:xfrm>
            <a:off x="1558628" y="1893187"/>
            <a:ext cx="2023490" cy="1084154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proyectos de I+D+i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48" idx="3"/>
            <a:endCxn id="14" idx="1"/>
          </p:cNvCxnSpPr>
          <p:nvPr/>
        </p:nvCxnSpPr>
        <p:spPr>
          <a:xfrm flipV="1">
            <a:off x="740826" y="2435264"/>
            <a:ext cx="817802" cy="38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6" name="Llamada de flecha hacia arriba 15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00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648" y="444223"/>
            <a:ext cx="3092445" cy="19348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879" y="2531572"/>
            <a:ext cx="1078022" cy="18113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309" y="2531572"/>
            <a:ext cx="1136690" cy="18187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407" y="2531572"/>
            <a:ext cx="1216025" cy="17878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839" y="2531572"/>
            <a:ext cx="1528604" cy="1778609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4" name="Llamada de flecha hacia arriba 23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9116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10733" y="47917"/>
            <a:ext cx="59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Portafolio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086019" y="435543"/>
            <a:ext cx="306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6" y="2201444"/>
            <a:ext cx="10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939767" y="2129453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Toma desiciones e informa al Comité de innovación</a:t>
            </a:r>
            <a:endParaRPr lang="es-CO" dirty="0"/>
          </a:p>
        </p:txBody>
      </p:sp>
      <p:sp>
        <p:nvSpPr>
          <p:cNvPr id="35" name="CuadroTexto 34"/>
          <p:cNvSpPr txBox="1"/>
          <p:nvPr/>
        </p:nvSpPr>
        <p:spPr>
          <a:xfrm>
            <a:off x="-3335" y="3576110"/>
            <a:ext cx="13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46" name="Conector fuera de página 45"/>
          <p:cNvSpPr/>
          <p:nvPr/>
        </p:nvSpPr>
        <p:spPr>
          <a:xfrm>
            <a:off x="1256908" y="366003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31" name="Documento 30"/>
          <p:cNvSpPr/>
          <p:nvPr/>
        </p:nvSpPr>
        <p:spPr>
          <a:xfrm>
            <a:off x="1936427" y="3432221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Envia proyectos de alto costo a Junta Directiva</a:t>
            </a:r>
            <a:endParaRPr lang="es-CO" dirty="0"/>
          </a:p>
        </p:txBody>
      </p:sp>
      <p:cxnSp>
        <p:nvCxnSpPr>
          <p:cNvPr id="16" name="Conector recto de flecha 15"/>
          <p:cNvCxnSpPr>
            <a:stCxn id="46" idx="3"/>
            <a:endCxn id="31" idx="1"/>
          </p:cNvCxnSpPr>
          <p:nvPr/>
        </p:nvCxnSpPr>
        <p:spPr>
          <a:xfrm flipV="1">
            <a:off x="1701857" y="3923507"/>
            <a:ext cx="234570" cy="341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31" idx="0"/>
          </p:cNvCxnSpPr>
          <p:nvPr/>
        </p:nvCxnSpPr>
        <p:spPr>
          <a:xfrm flipV="1">
            <a:off x="2889378" y="3112025"/>
            <a:ext cx="3341" cy="32019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atos almacenados 35"/>
          <p:cNvSpPr/>
          <p:nvPr/>
        </p:nvSpPr>
        <p:spPr>
          <a:xfrm>
            <a:off x="3976369" y="3267928"/>
            <a:ext cx="2109649" cy="1297419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portafolio de proyectos de I+D+i</a:t>
            </a:r>
            <a:endParaRPr lang="es-CO" dirty="0"/>
          </a:p>
        </p:txBody>
      </p:sp>
      <p:cxnSp>
        <p:nvCxnSpPr>
          <p:cNvPr id="28" name="Conector angular 27"/>
          <p:cNvCxnSpPr>
            <a:stCxn id="17" idx="3"/>
            <a:endCxn id="36" idx="0"/>
          </p:cNvCxnSpPr>
          <p:nvPr/>
        </p:nvCxnSpPr>
        <p:spPr>
          <a:xfrm>
            <a:off x="3845668" y="2620739"/>
            <a:ext cx="1185526" cy="647189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ocumento 41"/>
          <p:cNvSpPr/>
          <p:nvPr/>
        </p:nvSpPr>
        <p:spPr>
          <a:xfrm>
            <a:off x="6078167" y="3428842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Notifica al líder del proyecto, con copia al promotor</a:t>
            </a:r>
            <a:endParaRPr lang="es-CO" dirty="0"/>
          </a:p>
        </p:txBody>
      </p:sp>
      <p:cxnSp>
        <p:nvCxnSpPr>
          <p:cNvPr id="32" name="Conector recto de flecha 31"/>
          <p:cNvCxnSpPr>
            <a:stCxn id="36" idx="3"/>
            <a:endCxn id="42" idx="1"/>
          </p:cNvCxnSpPr>
          <p:nvPr/>
        </p:nvCxnSpPr>
        <p:spPr>
          <a:xfrm>
            <a:off x="5734410" y="3916638"/>
            <a:ext cx="343757" cy="349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ecisión 42"/>
          <p:cNvSpPr/>
          <p:nvPr/>
        </p:nvSpPr>
        <p:spPr>
          <a:xfrm>
            <a:off x="5822444" y="889936"/>
            <a:ext cx="2417660" cy="83555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¿Proyecto aprobado?</a:t>
            </a:r>
            <a:endParaRPr lang="es-CO" dirty="0"/>
          </a:p>
        </p:txBody>
      </p:sp>
      <p:cxnSp>
        <p:nvCxnSpPr>
          <p:cNvPr id="39" name="Conector recto de flecha 38"/>
          <p:cNvCxnSpPr>
            <a:stCxn id="42" idx="0"/>
            <a:endCxn id="43" idx="2"/>
          </p:cNvCxnSpPr>
          <p:nvPr/>
        </p:nvCxnSpPr>
        <p:spPr>
          <a:xfrm flipV="1">
            <a:off x="7031118" y="1725491"/>
            <a:ext cx="156" cy="17033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ector fuera de página 47"/>
          <p:cNvSpPr/>
          <p:nvPr/>
        </p:nvSpPr>
        <p:spPr>
          <a:xfrm>
            <a:off x="8490437" y="104247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cxnSp>
        <p:nvCxnSpPr>
          <p:cNvPr id="45" name="Conector recto de flecha 44"/>
          <p:cNvCxnSpPr>
            <a:stCxn id="43" idx="3"/>
            <a:endCxn id="48" idx="1"/>
          </p:cNvCxnSpPr>
          <p:nvPr/>
        </p:nvCxnSpPr>
        <p:spPr>
          <a:xfrm>
            <a:off x="8240104" y="1307714"/>
            <a:ext cx="250333" cy="16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8119341" y="949851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9" name="Decisión 28"/>
          <p:cNvSpPr/>
          <p:nvPr/>
        </p:nvSpPr>
        <p:spPr>
          <a:xfrm>
            <a:off x="3147564" y="886557"/>
            <a:ext cx="2417660" cy="83555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¿Mejora el proyecto?</a:t>
            </a:r>
            <a:endParaRPr lang="es-CO" dirty="0"/>
          </a:p>
        </p:txBody>
      </p:sp>
      <p:cxnSp>
        <p:nvCxnSpPr>
          <p:cNvPr id="14" name="Conector recto de flecha 13"/>
          <p:cNvCxnSpPr>
            <a:stCxn id="43" idx="1"/>
            <a:endCxn id="29" idx="3"/>
          </p:cNvCxnSpPr>
          <p:nvPr/>
        </p:nvCxnSpPr>
        <p:spPr>
          <a:xfrm flipH="1" flipV="1">
            <a:off x="5565224" y="1304335"/>
            <a:ext cx="257220" cy="337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ector fuera de página 32"/>
          <p:cNvSpPr/>
          <p:nvPr/>
        </p:nvSpPr>
        <p:spPr>
          <a:xfrm>
            <a:off x="4138357" y="1937818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29" idx="2"/>
            <a:endCxn id="33" idx="0"/>
          </p:cNvCxnSpPr>
          <p:nvPr/>
        </p:nvCxnSpPr>
        <p:spPr>
          <a:xfrm>
            <a:off x="4356394" y="1722112"/>
            <a:ext cx="4438" cy="2157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342301" y="160553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8" name="Llamada de flecha hacia arriba 37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9972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57898" y="47917"/>
            <a:ext cx="298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Portafolio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485314" y="830982"/>
            <a:ext cx="16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Promotor de ideas y proyectos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6" y="2297308"/>
            <a:ext cx="10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del proyecto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1186062" y="1006520"/>
            <a:ext cx="1916847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Asesora en la formulación de proyectos de I+D+i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197007" y="2129453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 y presenta proyecto de I+D+i</a:t>
            </a:r>
            <a:endParaRPr lang="es-CO" dirty="0"/>
          </a:p>
        </p:txBody>
      </p:sp>
      <p:cxnSp>
        <p:nvCxnSpPr>
          <p:cNvPr id="27" name="Conector angular 26"/>
          <p:cNvCxnSpPr>
            <a:stCxn id="14" idx="2"/>
            <a:endCxn id="17" idx="0"/>
          </p:cNvCxnSpPr>
          <p:nvPr/>
        </p:nvCxnSpPr>
        <p:spPr>
          <a:xfrm rot="16200000" flipH="1">
            <a:off x="2059066" y="2038560"/>
            <a:ext cx="176313" cy="5472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-3335" y="3576110"/>
            <a:ext cx="13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21" name="Datos almacenados 20"/>
          <p:cNvSpPr/>
          <p:nvPr/>
        </p:nvSpPr>
        <p:spPr>
          <a:xfrm>
            <a:off x="1220969" y="3231979"/>
            <a:ext cx="2456998" cy="1297419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proyectos en el portafolio de proyectos de I+D+i</a:t>
            </a:r>
            <a:endParaRPr lang="es-CO" dirty="0"/>
          </a:p>
        </p:txBody>
      </p:sp>
      <p:cxnSp>
        <p:nvCxnSpPr>
          <p:cNvPr id="23" name="Conector angular 22"/>
          <p:cNvCxnSpPr>
            <a:stCxn id="17" idx="2"/>
            <a:endCxn id="21" idx="0"/>
          </p:cNvCxnSpPr>
          <p:nvPr/>
        </p:nvCxnSpPr>
        <p:spPr>
          <a:xfrm rot="16200000" flipH="1">
            <a:off x="2207257" y="2989767"/>
            <a:ext cx="184913" cy="29951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ceso 23"/>
          <p:cNvSpPr/>
          <p:nvPr/>
        </p:nvSpPr>
        <p:spPr>
          <a:xfrm>
            <a:off x="3654006" y="3438986"/>
            <a:ext cx="1856953" cy="892434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GATE 2 evalúa y prioriza proyectos de I+D+i</a:t>
            </a:r>
            <a:endParaRPr lang="es-CO" dirty="0"/>
          </a:p>
        </p:txBody>
      </p:sp>
      <p:cxnSp>
        <p:nvCxnSpPr>
          <p:cNvPr id="26" name="Conector recto de flecha 25"/>
          <p:cNvCxnSpPr>
            <a:stCxn id="21" idx="3"/>
            <a:endCxn id="24" idx="1"/>
          </p:cNvCxnSpPr>
          <p:nvPr/>
        </p:nvCxnSpPr>
        <p:spPr>
          <a:xfrm>
            <a:off x="3268467" y="3880689"/>
            <a:ext cx="385539" cy="451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roceso predefinido 37"/>
          <p:cNvSpPr/>
          <p:nvPr/>
        </p:nvSpPr>
        <p:spPr>
          <a:xfrm>
            <a:off x="3174884" y="35940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30" name="Conector recto de flecha 29"/>
          <p:cNvCxnSpPr>
            <a:stCxn id="38" idx="2"/>
            <a:endCxn id="24" idx="0"/>
          </p:cNvCxnSpPr>
          <p:nvPr/>
        </p:nvCxnSpPr>
        <p:spPr>
          <a:xfrm>
            <a:off x="4572092" y="1254748"/>
            <a:ext cx="10391" cy="21842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Decisión 40"/>
          <p:cNvSpPr/>
          <p:nvPr/>
        </p:nvSpPr>
        <p:spPr>
          <a:xfrm>
            <a:off x="5726604" y="3334468"/>
            <a:ext cx="2417660" cy="1099068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¿Proyectos de alto costo?</a:t>
            </a:r>
            <a:endParaRPr lang="es-CO" dirty="0"/>
          </a:p>
        </p:txBody>
      </p:sp>
      <p:cxnSp>
        <p:nvCxnSpPr>
          <p:cNvPr id="34" name="Conector recto de flecha 33"/>
          <p:cNvCxnSpPr>
            <a:stCxn id="24" idx="3"/>
            <a:endCxn id="41" idx="1"/>
          </p:cNvCxnSpPr>
          <p:nvPr/>
        </p:nvCxnSpPr>
        <p:spPr>
          <a:xfrm flipV="1">
            <a:off x="5510959" y="3884002"/>
            <a:ext cx="215645" cy="120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ector fuera de página 45"/>
          <p:cNvSpPr/>
          <p:nvPr/>
        </p:nvSpPr>
        <p:spPr>
          <a:xfrm>
            <a:off x="8456438" y="361877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0" name="Conector recto de flecha 39"/>
          <p:cNvCxnSpPr>
            <a:stCxn id="41" idx="3"/>
            <a:endCxn id="46" idx="1"/>
          </p:cNvCxnSpPr>
          <p:nvPr/>
        </p:nvCxnSpPr>
        <p:spPr>
          <a:xfrm>
            <a:off x="8144264" y="3884002"/>
            <a:ext cx="312174" cy="165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8071421" y="3526196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9" name="Conector fuera de página 28"/>
          <p:cNvSpPr/>
          <p:nvPr/>
        </p:nvSpPr>
        <p:spPr>
          <a:xfrm>
            <a:off x="3455492" y="2357223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cxnSp>
        <p:nvCxnSpPr>
          <p:cNvPr id="15" name="Conector recto de flecha 14"/>
          <p:cNvCxnSpPr>
            <a:stCxn id="29" idx="1"/>
            <a:endCxn id="17" idx="3"/>
          </p:cNvCxnSpPr>
          <p:nvPr/>
        </p:nvCxnSpPr>
        <p:spPr>
          <a:xfrm flipH="1" flipV="1">
            <a:off x="3102908" y="2620739"/>
            <a:ext cx="352584" cy="336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2" name="Llamada de flecha hacia arriba 31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9503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10733" y="47917"/>
            <a:ext cx="593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Portafolio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086019" y="435543"/>
            <a:ext cx="3064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Líder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6" y="2201444"/>
            <a:ext cx="10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939767" y="2129453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Toma desiciones e informa al Comité de innovación</a:t>
            </a:r>
            <a:endParaRPr lang="es-CO" dirty="0"/>
          </a:p>
        </p:txBody>
      </p:sp>
      <p:sp>
        <p:nvSpPr>
          <p:cNvPr id="35" name="CuadroTexto 34"/>
          <p:cNvSpPr txBox="1"/>
          <p:nvPr/>
        </p:nvSpPr>
        <p:spPr>
          <a:xfrm>
            <a:off x="-3335" y="3576110"/>
            <a:ext cx="133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46" name="Conector fuera de página 45"/>
          <p:cNvSpPr/>
          <p:nvPr/>
        </p:nvSpPr>
        <p:spPr>
          <a:xfrm>
            <a:off x="1256908" y="366003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31" name="Documento 30"/>
          <p:cNvSpPr/>
          <p:nvPr/>
        </p:nvSpPr>
        <p:spPr>
          <a:xfrm>
            <a:off x="1936427" y="3432221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Envia proyectos de alto costo a Junta Directiva</a:t>
            </a:r>
            <a:endParaRPr lang="es-CO" dirty="0"/>
          </a:p>
        </p:txBody>
      </p:sp>
      <p:cxnSp>
        <p:nvCxnSpPr>
          <p:cNvPr id="16" name="Conector recto de flecha 15"/>
          <p:cNvCxnSpPr>
            <a:stCxn id="46" idx="3"/>
            <a:endCxn id="31" idx="1"/>
          </p:cNvCxnSpPr>
          <p:nvPr/>
        </p:nvCxnSpPr>
        <p:spPr>
          <a:xfrm flipV="1">
            <a:off x="1701857" y="3923507"/>
            <a:ext cx="234570" cy="341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31" idx="0"/>
          </p:cNvCxnSpPr>
          <p:nvPr/>
        </p:nvCxnSpPr>
        <p:spPr>
          <a:xfrm flipV="1">
            <a:off x="2889378" y="3112025"/>
            <a:ext cx="3341" cy="32019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Datos almacenados 35"/>
          <p:cNvSpPr/>
          <p:nvPr/>
        </p:nvSpPr>
        <p:spPr>
          <a:xfrm>
            <a:off x="3976369" y="3112026"/>
            <a:ext cx="2109649" cy="1453322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portafolio de proyectos de I+D+i</a:t>
            </a:r>
            <a:endParaRPr lang="es-CO" dirty="0"/>
          </a:p>
        </p:txBody>
      </p:sp>
      <p:cxnSp>
        <p:nvCxnSpPr>
          <p:cNvPr id="28" name="Conector angular 27"/>
          <p:cNvCxnSpPr>
            <a:stCxn id="17" idx="3"/>
            <a:endCxn id="36" idx="0"/>
          </p:cNvCxnSpPr>
          <p:nvPr/>
        </p:nvCxnSpPr>
        <p:spPr>
          <a:xfrm>
            <a:off x="3845668" y="2620739"/>
            <a:ext cx="1185526" cy="491287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ocumento 41"/>
          <p:cNvSpPr/>
          <p:nvPr/>
        </p:nvSpPr>
        <p:spPr>
          <a:xfrm>
            <a:off x="6078167" y="3344961"/>
            <a:ext cx="1905901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Notifica al líder del proyecto, con copia al promotor</a:t>
            </a:r>
            <a:endParaRPr lang="es-CO" dirty="0"/>
          </a:p>
        </p:txBody>
      </p:sp>
      <p:cxnSp>
        <p:nvCxnSpPr>
          <p:cNvPr id="32" name="Conector recto de flecha 31"/>
          <p:cNvCxnSpPr>
            <a:stCxn id="36" idx="3"/>
            <a:endCxn id="42" idx="1"/>
          </p:cNvCxnSpPr>
          <p:nvPr/>
        </p:nvCxnSpPr>
        <p:spPr>
          <a:xfrm flipV="1">
            <a:off x="5734410" y="3836247"/>
            <a:ext cx="343757" cy="244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Decisión 42"/>
          <p:cNvSpPr/>
          <p:nvPr/>
        </p:nvSpPr>
        <p:spPr>
          <a:xfrm>
            <a:off x="5822444" y="889936"/>
            <a:ext cx="2417660" cy="83555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¿Proyecto aprobado?</a:t>
            </a:r>
            <a:endParaRPr lang="es-CO" dirty="0"/>
          </a:p>
        </p:txBody>
      </p:sp>
      <p:cxnSp>
        <p:nvCxnSpPr>
          <p:cNvPr id="39" name="Conector recto de flecha 38"/>
          <p:cNvCxnSpPr>
            <a:stCxn id="42" idx="0"/>
            <a:endCxn id="43" idx="2"/>
          </p:cNvCxnSpPr>
          <p:nvPr/>
        </p:nvCxnSpPr>
        <p:spPr>
          <a:xfrm flipV="1">
            <a:off x="7031118" y="1725491"/>
            <a:ext cx="156" cy="161947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onector fuera de página 47"/>
          <p:cNvSpPr/>
          <p:nvPr/>
        </p:nvSpPr>
        <p:spPr>
          <a:xfrm>
            <a:off x="8490437" y="1042472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  <p:cxnSp>
        <p:nvCxnSpPr>
          <p:cNvPr id="45" name="Conector recto de flecha 44"/>
          <p:cNvCxnSpPr>
            <a:stCxn id="43" idx="3"/>
            <a:endCxn id="48" idx="1"/>
          </p:cNvCxnSpPr>
          <p:nvPr/>
        </p:nvCxnSpPr>
        <p:spPr>
          <a:xfrm>
            <a:off x="8240104" y="1307714"/>
            <a:ext cx="250333" cy="16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8119341" y="949851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29" name="Decisión 28"/>
          <p:cNvSpPr/>
          <p:nvPr/>
        </p:nvSpPr>
        <p:spPr>
          <a:xfrm>
            <a:off x="3147564" y="886557"/>
            <a:ext cx="2417660" cy="835555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¿Mejora el proyecto?</a:t>
            </a:r>
            <a:endParaRPr lang="es-CO" dirty="0"/>
          </a:p>
        </p:txBody>
      </p:sp>
      <p:cxnSp>
        <p:nvCxnSpPr>
          <p:cNvPr id="14" name="Conector recto de flecha 13"/>
          <p:cNvCxnSpPr>
            <a:stCxn id="43" idx="1"/>
            <a:endCxn id="29" idx="3"/>
          </p:cNvCxnSpPr>
          <p:nvPr/>
        </p:nvCxnSpPr>
        <p:spPr>
          <a:xfrm flipH="1" flipV="1">
            <a:off x="5565224" y="1304335"/>
            <a:ext cx="257220" cy="337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ector fuera de página 32"/>
          <p:cNvSpPr/>
          <p:nvPr/>
        </p:nvSpPr>
        <p:spPr>
          <a:xfrm>
            <a:off x="4138357" y="1937818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29" idx="2"/>
            <a:endCxn id="33" idx="0"/>
          </p:cNvCxnSpPr>
          <p:nvPr/>
        </p:nvCxnSpPr>
        <p:spPr>
          <a:xfrm>
            <a:off x="4356394" y="1722112"/>
            <a:ext cx="4438" cy="21570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4342301" y="160553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37" name="Terminador 36"/>
          <p:cNvSpPr/>
          <p:nvPr/>
        </p:nvSpPr>
        <p:spPr>
          <a:xfrm>
            <a:off x="1451738" y="999759"/>
            <a:ext cx="1353780" cy="61976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Fin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29" idx="1"/>
            <a:endCxn id="37" idx="3"/>
          </p:cNvCxnSpPr>
          <p:nvPr/>
        </p:nvCxnSpPr>
        <p:spPr>
          <a:xfrm flipH="1">
            <a:off x="2805518" y="1304335"/>
            <a:ext cx="342046" cy="530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2793541" y="979042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40" name="CuadroTexto 39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41" name="Llamada de flecha hacia arriba 40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972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910659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Equipo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333257"/>
            <a:ext cx="132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156161" y="2201351"/>
            <a:ext cx="2605668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Aprueba plan de proyecto y notifica al líder del proyecto (acta de inicio)</a:t>
            </a:r>
            <a:endParaRPr lang="es-CO" dirty="0"/>
          </a:p>
        </p:txBody>
      </p:sp>
      <p:sp>
        <p:nvSpPr>
          <p:cNvPr id="22" name="Documento 21"/>
          <p:cNvSpPr/>
          <p:nvPr/>
        </p:nvSpPr>
        <p:spPr>
          <a:xfrm>
            <a:off x="1137109" y="802171"/>
            <a:ext cx="1438665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plan del proyecto de I+D+i</a:t>
            </a:r>
            <a:endParaRPr lang="es-CO" dirty="0"/>
          </a:p>
        </p:txBody>
      </p:sp>
      <p:sp>
        <p:nvSpPr>
          <p:cNvPr id="29" name="Rectángulo 28"/>
          <p:cNvSpPr/>
          <p:nvPr/>
        </p:nvSpPr>
        <p:spPr>
          <a:xfrm>
            <a:off x="3335783" y="820017"/>
            <a:ext cx="1049008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Ejecuta plan del proyecto</a:t>
            </a:r>
            <a:endParaRPr lang="es-CO" dirty="0"/>
          </a:p>
        </p:txBody>
      </p:sp>
      <p:sp>
        <p:nvSpPr>
          <p:cNvPr id="32" name="Proceso predefinido 31"/>
          <p:cNvSpPr/>
          <p:nvPr/>
        </p:nvSpPr>
        <p:spPr>
          <a:xfrm>
            <a:off x="1503680" y="3474928"/>
            <a:ext cx="1901721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la propiedad intelectual</a:t>
            </a:r>
            <a:endParaRPr lang="es-CO" dirty="0"/>
          </a:p>
        </p:txBody>
      </p:sp>
      <p:sp>
        <p:nvSpPr>
          <p:cNvPr id="36" name="Conector fuera de página 35"/>
          <p:cNvSpPr/>
          <p:nvPr/>
        </p:nvSpPr>
        <p:spPr>
          <a:xfrm>
            <a:off x="8690902" y="189185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3" name="Conector angular 42"/>
          <p:cNvCxnSpPr>
            <a:stCxn id="22" idx="2"/>
            <a:endCxn id="17" idx="0"/>
          </p:cNvCxnSpPr>
          <p:nvPr/>
        </p:nvCxnSpPr>
        <p:spPr>
          <a:xfrm rot="16200000" flipH="1">
            <a:off x="1916935" y="1659290"/>
            <a:ext cx="481567" cy="602553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32" idx="0"/>
            <a:endCxn id="17" idx="2"/>
          </p:cNvCxnSpPr>
          <p:nvPr/>
        </p:nvCxnSpPr>
        <p:spPr>
          <a:xfrm flipV="1">
            <a:off x="2454541" y="3118964"/>
            <a:ext cx="4454" cy="35596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>
            <a:stCxn id="17" idx="3"/>
            <a:endCxn id="29" idx="2"/>
          </p:cNvCxnSpPr>
          <p:nvPr/>
        </p:nvCxnSpPr>
        <p:spPr>
          <a:xfrm flipV="1">
            <a:off x="3761829" y="1766637"/>
            <a:ext cx="98458" cy="926000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cumento 49"/>
          <p:cNvSpPr/>
          <p:nvPr/>
        </p:nvSpPr>
        <p:spPr>
          <a:xfrm>
            <a:off x="4548068" y="798792"/>
            <a:ext cx="1933299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y presenta informes de avance</a:t>
            </a:r>
            <a:endParaRPr lang="es-CO" dirty="0"/>
          </a:p>
        </p:txBody>
      </p:sp>
      <p:cxnSp>
        <p:nvCxnSpPr>
          <p:cNvPr id="52" name="Conector recto de flecha 51"/>
          <p:cNvCxnSpPr>
            <a:stCxn id="29" idx="3"/>
            <a:endCxn id="50" idx="1"/>
          </p:cNvCxnSpPr>
          <p:nvPr/>
        </p:nvCxnSpPr>
        <p:spPr>
          <a:xfrm flipV="1">
            <a:off x="4384791" y="1290078"/>
            <a:ext cx="163277" cy="324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4468651" y="2194683"/>
            <a:ext cx="2096576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GATE 3 evalúa y decide continuación del proyecto </a:t>
            </a:r>
            <a:endParaRPr lang="es-CO" dirty="0"/>
          </a:p>
        </p:txBody>
      </p:sp>
      <p:cxnSp>
        <p:nvCxnSpPr>
          <p:cNvPr id="55" name="Conector recto de flecha 54"/>
          <p:cNvCxnSpPr>
            <a:stCxn id="50" idx="2"/>
            <a:endCxn id="53" idx="0"/>
          </p:cNvCxnSpPr>
          <p:nvPr/>
        </p:nvCxnSpPr>
        <p:spPr>
          <a:xfrm>
            <a:off x="5514718" y="1716405"/>
            <a:ext cx="2221" cy="47827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Proceso predefinido 55"/>
          <p:cNvSpPr/>
          <p:nvPr/>
        </p:nvSpPr>
        <p:spPr>
          <a:xfrm>
            <a:off x="4119731" y="3331141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58" name="Conector recto de flecha 57"/>
          <p:cNvCxnSpPr>
            <a:stCxn id="56" idx="0"/>
            <a:endCxn id="53" idx="2"/>
          </p:cNvCxnSpPr>
          <p:nvPr/>
        </p:nvCxnSpPr>
        <p:spPr>
          <a:xfrm flipV="1">
            <a:off x="5516939" y="3141303"/>
            <a:ext cx="0" cy="1898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ecisión 58"/>
          <p:cNvSpPr/>
          <p:nvPr/>
        </p:nvSpPr>
        <p:spPr>
          <a:xfrm>
            <a:off x="6729098" y="1987267"/>
            <a:ext cx="2417660" cy="136784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¿Continúa el proyecto?</a:t>
            </a:r>
            <a:endParaRPr lang="es-CO" dirty="0"/>
          </a:p>
        </p:txBody>
      </p:sp>
      <p:cxnSp>
        <p:nvCxnSpPr>
          <p:cNvPr id="61" name="Conector recto de flecha 60"/>
          <p:cNvCxnSpPr>
            <a:stCxn id="53" idx="3"/>
            <a:endCxn id="59" idx="1"/>
          </p:cNvCxnSpPr>
          <p:nvPr/>
        </p:nvCxnSpPr>
        <p:spPr>
          <a:xfrm>
            <a:off x="6565227" y="2667993"/>
            <a:ext cx="163871" cy="319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ángulo 61"/>
          <p:cNvSpPr/>
          <p:nvPr/>
        </p:nvSpPr>
        <p:spPr>
          <a:xfrm>
            <a:off x="6962067" y="717395"/>
            <a:ext cx="1951310" cy="927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Introduce cambios y continúa ejecución </a:t>
            </a:r>
            <a:endParaRPr lang="es-CO" dirty="0"/>
          </a:p>
        </p:txBody>
      </p:sp>
      <p:cxnSp>
        <p:nvCxnSpPr>
          <p:cNvPr id="64" name="Conector recto de flecha 63"/>
          <p:cNvCxnSpPr>
            <a:stCxn id="59" idx="0"/>
            <a:endCxn id="62" idx="2"/>
          </p:cNvCxnSpPr>
          <p:nvPr/>
        </p:nvCxnSpPr>
        <p:spPr>
          <a:xfrm flipH="1" flipV="1">
            <a:off x="7937722" y="1644507"/>
            <a:ext cx="206" cy="34276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7583559" y="165174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67" name="Conector angular 66"/>
          <p:cNvCxnSpPr>
            <a:stCxn id="62" idx="3"/>
            <a:endCxn id="36" idx="0"/>
          </p:cNvCxnSpPr>
          <p:nvPr/>
        </p:nvCxnSpPr>
        <p:spPr>
          <a:xfrm>
            <a:off x="8913377" y="1180951"/>
            <a:ext cx="12700" cy="710903"/>
          </a:xfrm>
          <a:prstGeom prst="bentConnector4">
            <a:avLst>
              <a:gd name="adj1" fmla="val 747000"/>
              <a:gd name="adj2" fmla="val 8260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4" name="Llamada de flecha hacia arriba 33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2279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2" grpId="0" animBg="1"/>
      <p:bldP spid="36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Lista de chequeo puerta 3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159904" y="457321"/>
            <a:ext cx="198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Robledo (2016)</a:t>
            </a:r>
            <a:endParaRPr lang="es-CO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683" y="477510"/>
            <a:ext cx="4428363" cy="459320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3" name="Llamada de flecha hacia arriba 12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0535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910659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Equipo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333257"/>
            <a:ext cx="132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4456698" y="2033589"/>
            <a:ext cx="1785067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Evalúa y elabora acta finalización del proyecto</a:t>
            </a:r>
            <a:endParaRPr lang="es-CO" dirty="0"/>
          </a:p>
        </p:txBody>
      </p:sp>
      <p:sp>
        <p:nvSpPr>
          <p:cNvPr id="32" name="Proceso predefinido 31"/>
          <p:cNvSpPr/>
          <p:nvPr/>
        </p:nvSpPr>
        <p:spPr>
          <a:xfrm>
            <a:off x="5162162" y="3534843"/>
            <a:ext cx="2001981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 de la gestión de la innovación</a:t>
            </a:r>
            <a:endParaRPr lang="es-CO" dirty="0"/>
          </a:p>
        </p:txBody>
      </p:sp>
      <p:sp>
        <p:nvSpPr>
          <p:cNvPr id="36" name="Conector fuera de página 35"/>
          <p:cNvSpPr/>
          <p:nvPr/>
        </p:nvSpPr>
        <p:spPr>
          <a:xfrm>
            <a:off x="1156161" y="1026447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50" name="Documento 49"/>
          <p:cNvSpPr/>
          <p:nvPr/>
        </p:nvSpPr>
        <p:spPr>
          <a:xfrm>
            <a:off x="4612438" y="786809"/>
            <a:ext cx="1461598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y presenta informe final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7318392" y="3534843"/>
            <a:ext cx="1798560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 smtClean="0"/>
              <a:t>Gestión de la propiedad intelectual</a:t>
            </a:r>
            <a:endParaRPr lang="es-CO" sz="1700" dirty="0"/>
          </a:p>
        </p:txBody>
      </p:sp>
      <p:sp>
        <p:nvSpPr>
          <p:cNvPr id="59" name="Decisión 58"/>
          <p:cNvSpPr/>
          <p:nvPr/>
        </p:nvSpPr>
        <p:spPr>
          <a:xfrm>
            <a:off x="1773950" y="850744"/>
            <a:ext cx="2610855" cy="87070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¿Termina el proyecto?</a:t>
            </a:r>
            <a:endParaRPr lang="es-CO" dirty="0"/>
          </a:p>
        </p:txBody>
      </p:sp>
      <p:sp>
        <p:nvSpPr>
          <p:cNvPr id="65" name="CuadroTexto 64"/>
          <p:cNvSpPr txBox="1"/>
          <p:nvPr/>
        </p:nvSpPr>
        <p:spPr>
          <a:xfrm>
            <a:off x="4301039" y="920780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36" idx="3"/>
            <a:endCxn id="59" idx="1"/>
          </p:cNvCxnSpPr>
          <p:nvPr/>
        </p:nvCxnSpPr>
        <p:spPr>
          <a:xfrm flipV="1">
            <a:off x="1601110" y="1286097"/>
            <a:ext cx="172840" cy="723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59" idx="3"/>
            <a:endCxn id="50" idx="1"/>
          </p:cNvCxnSpPr>
          <p:nvPr/>
        </p:nvCxnSpPr>
        <p:spPr>
          <a:xfrm flipV="1">
            <a:off x="4384805" y="1278095"/>
            <a:ext cx="227633" cy="800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50" idx="2"/>
            <a:endCxn id="17" idx="0"/>
          </p:cNvCxnSpPr>
          <p:nvPr/>
        </p:nvCxnSpPr>
        <p:spPr>
          <a:xfrm>
            <a:off x="5343237" y="1704422"/>
            <a:ext cx="5995" cy="32916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atos almacenados 46"/>
          <p:cNvSpPr/>
          <p:nvPr/>
        </p:nvSpPr>
        <p:spPr>
          <a:xfrm>
            <a:off x="6408309" y="1793896"/>
            <a:ext cx="2109649" cy="1453322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portafolio de proyectos de I+D+i</a:t>
            </a:r>
            <a:endParaRPr lang="es-CO" dirty="0"/>
          </a:p>
        </p:txBody>
      </p:sp>
      <p:cxnSp>
        <p:nvCxnSpPr>
          <p:cNvPr id="30" name="Conector recto de flecha 29"/>
          <p:cNvCxnSpPr>
            <a:stCxn id="17" idx="3"/>
            <a:endCxn id="47" idx="1"/>
          </p:cNvCxnSpPr>
          <p:nvPr/>
        </p:nvCxnSpPr>
        <p:spPr>
          <a:xfrm flipV="1">
            <a:off x="6241765" y="2520557"/>
            <a:ext cx="166544" cy="43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47" idx="2"/>
          </p:cNvCxnSpPr>
          <p:nvPr/>
        </p:nvCxnSpPr>
        <p:spPr>
          <a:xfrm>
            <a:off x="7463134" y="3247218"/>
            <a:ext cx="622" cy="959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163153" y="3343125"/>
            <a:ext cx="20673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endCxn id="32" idx="0"/>
          </p:cNvCxnSpPr>
          <p:nvPr/>
        </p:nvCxnSpPr>
        <p:spPr>
          <a:xfrm>
            <a:off x="6163153" y="3343125"/>
            <a:ext cx="0" cy="1917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endCxn id="56" idx="0"/>
          </p:cNvCxnSpPr>
          <p:nvPr/>
        </p:nvCxnSpPr>
        <p:spPr>
          <a:xfrm>
            <a:off x="8217672" y="3343125"/>
            <a:ext cx="0" cy="1917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ector fuera de página 65"/>
          <p:cNvSpPr/>
          <p:nvPr/>
        </p:nvSpPr>
        <p:spPr>
          <a:xfrm>
            <a:off x="6292241" y="101108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54" name="Conector recto de flecha 53"/>
          <p:cNvCxnSpPr>
            <a:stCxn id="50" idx="3"/>
            <a:endCxn id="66" idx="1"/>
          </p:cNvCxnSpPr>
          <p:nvPr/>
        </p:nvCxnSpPr>
        <p:spPr>
          <a:xfrm flipV="1">
            <a:off x="6074036" y="1277965"/>
            <a:ext cx="218205" cy="13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3" name="Llamada de flecha hacia arriba 32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2698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6" grpId="0" animBg="1"/>
      <p:bldP spid="50" grpId="0" animBg="1"/>
      <p:bldP spid="56" grpId="0" animBg="1"/>
      <p:bldP spid="59" grpId="0" animBg="1"/>
      <p:bldP spid="65" grpId="0"/>
      <p:bldP spid="47" grpId="0" animBg="1"/>
      <p:bldP spid="6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910659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Equipo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333257"/>
            <a:ext cx="132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36" name="Conector fuera de página 35"/>
          <p:cNvSpPr/>
          <p:nvPr/>
        </p:nvSpPr>
        <p:spPr>
          <a:xfrm>
            <a:off x="1156161" y="1026447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sp>
        <p:nvSpPr>
          <p:cNvPr id="50" name="Documento 49"/>
          <p:cNvSpPr/>
          <p:nvPr/>
        </p:nvSpPr>
        <p:spPr>
          <a:xfrm>
            <a:off x="4612437" y="798792"/>
            <a:ext cx="1904872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 y presenta nuevo proyecto de I+D+i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4229127" y="3534843"/>
            <a:ext cx="2683506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del portafolio de proyectos de I+D+i</a:t>
            </a:r>
            <a:endParaRPr lang="es-CO" dirty="0"/>
          </a:p>
        </p:txBody>
      </p:sp>
      <p:sp>
        <p:nvSpPr>
          <p:cNvPr id="59" name="Decisión 58"/>
          <p:cNvSpPr/>
          <p:nvPr/>
        </p:nvSpPr>
        <p:spPr>
          <a:xfrm>
            <a:off x="1773950" y="645267"/>
            <a:ext cx="2610855" cy="129245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¿Continúa fase posterior?</a:t>
            </a:r>
            <a:endParaRPr lang="es-CO" dirty="0"/>
          </a:p>
        </p:txBody>
      </p:sp>
      <p:sp>
        <p:nvSpPr>
          <p:cNvPr id="65" name="CuadroTexto 64"/>
          <p:cNvSpPr txBox="1"/>
          <p:nvPr/>
        </p:nvSpPr>
        <p:spPr>
          <a:xfrm>
            <a:off x="4301039" y="90879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36" idx="3"/>
            <a:endCxn id="59" idx="1"/>
          </p:cNvCxnSpPr>
          <p:nvPr/>
        </p:nvCxnSpPr>
        <p:spPr>
          <a:xfrm flipV="1">
            <a:off x="1601110" y="1291496"/>
            <a:ext cx="172840" cy="183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59" idx="3"/>
            <a:endCxn id="50" idx="1"/>
          </p:cNvCxnSpPr>
          <p:nvPr/>
        </p:nvCxnSpPr>
        <p:spPr>
          <a:xfrm flipV="1">
            <a:off x="4384805" y="1290078"/>
            <a:ext cx="227632" cy="14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50" idx="2"/>
            <a:endCxn id="56" idx="0"/>
          </p:cNvCxnSpPr>
          <p:nvPr/>
        </p:nvCxnSpPr>
        <p:spPr>
          <a:xfrm>
            <a:off x="5564873" y="1716405"/>
            <a:ext cx="6007" cy="18184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2" name="Llamada de flecha hacia arriba 21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0056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 animBg="1"/>
      <p:bldP spid="56" grpId="0" animBg="1"/>
      <p:bldP spid="59" grpId="0" animBg="1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910659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Equipo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333257"/>
            <a:ext cx="132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156161" y="2201351"/>
            <a:ext cx="2605668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Aprueba plan de proyecto y notifica al líder del proyecto (acta de inicio)</a:t>
            </a:r>
            <a:endParaRPr lang="es-CO" dirty="0"/>
          </a:p>
        </p:txBody>
      </p:sp>
      <p:sp>
        <p:nvSpPr>
          <p:cNvPr id="22" name="Documento 21"/>
          <p:cNvSpPr/>
          <p:nvPr/>
        </p:nvSpPr>
        <p:spPr>
          <a:xfrm>
            <a:off x="1137109" y="802171"/>
            <a:ext cx="1438665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plan del proyecto de I+D+i</a:t>
            </a:r>
            <a:endParaRPr lang="es-CO" dirty="0"/>
          </a:p>
        </p:txBody>
      </p:sp>
      <p:sp>
        <p:nvSpPr>
          <p:cNvPr id="29" name="Rectángulo 28"/>
          <p:cNvSpPr/>
          <p:nvPr/>
        </p:nvSpPr>
        <p:spPr>
          <a:xfrm>
            <a:off x="3335783" y="820017"/>
            <a:ext cx="1049008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Ejecuta plan del proyecto</a:t>
            </a:r>
            <a:endParaRPr lang="es-CO" dirty="0"/>
          </a:p>
        </p:txBody>
      </p:sp>
      <p:sp>
        <p:nvSpPr>
          <p:cNvPr id="32" name="Proceso predefinido 31"/>
          <p:cNvSpPr/>
          <p:nvPr/>
        </p:nvSpPr>
        <p:spPr>
          <a:xfrm>
            <a:off x="1524000" y="3474928"/>
            <a:ext cx="1881401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la propiedad intelectual</a:t>
            </a:r>
            <a:endParaRPr lang="es-CO" dirty="0"/>
          </a:p>
        </p:txBody>
      </p:sp>
      <p:sp>
        <p:nvSpPr>
          <p:cNvPr id="36" name="Conector fuera de página 35"/>
          <p:cNvSpPr/>
          <p:nvPr/>
        </p:nvSpPr>
        <p:spPr>
          <a:xfrm>
            <a:off x="8690902" y="189185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3" name="Conector angular 42"/>
          <p:cNvCxnSpPr>
            <a:stCxn id="22" idx="2"/>
            <a:endCxn id="17" idx="0"/>
          </p:cNvCxnSpPr>
          <p:nvPr/>
        </p:nvCxnSpPr>
        <p:spPr>
          <a:xfrm rot="16200000" flipH="1">
            <a:off x="1916935" y="1659290"/>
            <a:ext cx="481567" cy="602553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32" idx="0"/>
            <a:endCxn id="17" idx="2"/>
          </p:cNvCxnSpPr>
          <p:nvPr/>
        </p:nvCxnSpPr>
        <p:spPr>
          <a:xfrm flipH="1" flipV="1">
            <a:off x="2458995" y="3118964"/>
            <a:ext cx="5706" cy="35596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>
            <a:stCxn id="17" idx="3"/>
            <a:endCxn id="29" idx="2"/>
          </p:cNvCxnSpPr>
          <p:nvPr/>
        </p:nvCxnSpPr>
        <p:spPr>
          <a:xfrm flipV="1">
            <a:off x="3761829" y="1766637"/>
            <a:ext cx="98458" cy="926000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cumento 49"/>
          <p:cNvSpPr/>
          <p:nvPr/>
        </p:nvSpPr>
        <p:spPr>
          <a:xfrm>
            <a:off x="4548068" y="798792"/>
            <a:ext cx="1933299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y presenta informes de avance</a:t>
            </a:r>
            <a:endParaRPr lang="es-CO" dirty="0"/>
          </a:p>
        </p:txBody>
      </p:sp>
      <p:cxnSp>
        <p:nvCxnSpPr>
          <p:cNvPr id="52" name="Conector recto de flecha 51"/>
          <p:cNvCxnSpPr>
            <a:stCxn id="29" idx="3"/>
            <a:endCxn id="50" idx="1"/>
          </p:cNvCxnSpPr>
          <p:nvPr/>
        </p:nvCxnSpPr>
        <p:spPr>
          <a:xfrm flipV="1">
            <a:off x="4384791" y="1290078"/>
            <a:ext cx="163277" cy="324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4468651" y="2194683"/>
            <a:ext cx="2096576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GATE 3 evalúa y decide continuación del proyecto </a:t>
            </a:r>
            <a:endParaRPr lang="es-CO" dirty="0"/>
          </a:p>
        </p:txBody>
      </p:sp>
      <p:cxnSp>
        <p:nvCxnSpPr>
          <p:cNvPr id="55" name="Conector recto de flecha 54"/>
          <p:cNvCxnSpPr>
            <a:stCxn id="50" idx="2"/>
            <a:endCxn id="53" idx="0"/>
          </p:cNvCxnSpPr>
          <p:nvPr/>
        </p:nvCxnSpPr>
        <p:spPr>
          <a:xfrm>
            <a:off x="5514718" y="1716405"/>
            <a:ext cx="2221" cy="47827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Proceso predefinido 55"/>
          <p:cNvSpPr/>
          <p:nvPr/>
        </p:nvSpPr>
        <p:spPr>
          <a:xfrm>
            <a:off x="4119731" y="3331141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58" name="Conector recto de flecha 57"/>
          <p:cNvCxnSpPr>
            <a:stCxn id="56" idx="0"/>
            <a:endCxn id="53" idx="2"/>
          </p:cNvCxnSpPr>
          <p:nvPr/>
        </p:nvCxnSpPr>
        <p:spPr>
          <a:xfrm flipV="1">
            <a:off x="5516939" y="3141303"/>
            <a:ext cx="0" cy="1898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ecisión 58"/>
          <p:cNvSpPr/>
          <p:nvPr/>
        </p:nvSpPr>
        <p:spPr>
          <a:xfrm>
            <a:off x="6729098" y="1987267"/>
            <a:ext cx="2417660" cy="136784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¿Continúa el proyecto?</a:t>
            </a:r>
            <a:endParaRPr lang="es-CO" dirty="0"/>
          </a:p>
        </p:txBody>
      </p:sp>
      <p:cxnSp>
        <p:nvCxnSpPr>
          <p:cNvPr id="61" name="Conector recto de flecha 60"/>
          <p:cNvCxnSpPr>
            <a:stCxn id="53" idx="3"/>
            <a:endCxn id="59" idx="1"/>
          </p:cNvCxnSpPr>
          <p:nvPr/>
        </p:nvCxnSpPr>
        <p:spPr>
          <a:xfrm>
            <a:off x="6565227" y="2667993"/>
            <a:ext cx="163871" cy="319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ángulo 61"/>
          <p:cNvSpPr/>
          <p:nvPr/>
        </p:nvSpPr>
        <p:spPr>
          <a:xfrm>
            <a:off x="6962067" y="717395"/>
            <a:ext cx="1951310" cy="927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Introduce cambios y continúa ejecución </a:t>
            </a:r>
            <a:endParaRPr lang="es-CO" dirty="0"/>
          </a:p>
        </p:txBody>
      </p:sp>
      <p:cxnSp>
        <p:nvCxnSpPr>
          <p:cNvPr id="64" name="Conector recto de flecha 63"/>
          <p:cNvCxnSpPr>
            <a:stCxn id="59" idx="0"/>
            <a:endCxn id="62" idx="2"/>
          </p:cNvCxnSpPr>
          <p:nvPr/>
        </p:nvCxnSpPr>
        <p:spPr>
          <a:xfrm flipH="1" flipV="1">
            <a:off x="7937722" y="1644507"/>
            <a:ext cx="206" cy="34276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7583559" y="165174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67" name="Conector angular 66"/>
          <p:cNvCxnSpPr>
            <a:stCxn id="62" idx="3"/>
            <a:endCxn id="36" idx="0"/>
          </p:cNvCxnSpPr>
          <p:nvPr/>
        </p:nvCxnSpPr>
        <p:spPr>
          <a:xfrm>
            <a:off x="8913377" y="1180951"/>
            <a:ext cx="12700" cy="710903"/>
          </a:xfrm>
          <a:prstGeom prst="bentConnector4">
            <a:avLst>
              <a:gd name="adj1" fmla="val 747000"/>
              <a:gd name="adj2" fmla="val 8260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ector fuera de página 32"/>
          <p:cNvSpPr/>
          <p:nvPr/>
        </p:nvSpPr>
        <p:spPr>
          <a:xfrm>
            <a:off x="7717182" y="3590061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cxnSp>
        <p:nvCxnSpPr>
          <p:cNvPr id="14" name="Conector recto de flecha 13"/>
          <p:cNvCxnSpPr>
            <a:stCxn id="59" idx="2"/>
            <a:endCxn id="33" idx="0"/>
          </p:cNvCxnSpPr>
          <p:nvPr/>
        </p:nvCxnSpPr>
        <p:spPr>
          <a:xfrm>
            <a:off x="7937928" y="3355107"/>
            <a:ext cx="1729" cy="23495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7532299" y="321813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38" name="CuadroTexto 37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9" name="Llamada de flecha hacia arriba 38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6686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910659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Equipo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333257"/>
            <a:ext cx="132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4456698" y="2033589"/>
            <a:ext cx="1785067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Evalúa y elabora acta finalización del proyecto</a:t>
            </a:r>
            <a:endParaRPr lang="es-CO" dirty="0"/>
          </a:p>
        </p:txBody>
      </p:sp>
      <p:sp>
        <p:nvSpPr>
          <p:cNvPr id="32" name="Proceso predefinido 31"/>
          <p:cNvSpPr/>
          <p:nvPr/>
        </p:nvSpPr>
        <p:spPr>
          <a:xfrm>
            <a:off x="5162162" y="3534843"/>
            <a:ext cx="2001981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 de la gestión de la innovación</a:t>
            </a:r>
            <a:endParaRPr lang="es-CO" dirty="0"/>
          </a:p>
        </p:txBody>
      </p:sp>
      <p:sp>
        <p:nvSpPr>
          <p:cNvPr id="36" name="Conector fuera de página 35"/>
          <p:cNvSpPr/>
          <p:nvPr/>
        </p:nvSpPr>
        <p:spPr>
          <a:xfrm>
            <a:off x="1156161" y="1026447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50" name="Documento 49"/>
          <p:cNvSpPr/>
          <p:nvPr/>
        </p:nvSpPr>
        <p:spPr>
          <a:xfrm>
            <a:off x="4612438" y="786809"/>
            <a:ext cx="1461598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y presenta informe final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7318392" y="3534843"/>
            <a:ext cx="1798560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 smtClean="0"/>
              <a:t>Gestión de la propiedad intelectual</a:t>
            </a:r>
            <a:endParaRPr lang="es-CO" sz="1700" dirty="0"/>
          </a:p>
        </p:txBody>
      </p:sp>
      <p:sp>
        <p:nvSpPr>
          <p:cNvPr id="59" name="Decisión 58"/>
          <p:cNvSpPr/>
          <p:nvPr/>
        </p:nvSpPr>
        <p:spPr>
          <a:xfrm>
            <a:off x="1773950" y="850744"/>
            <a:ext cx="2610855" cy="87070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¿Termina el proyecto?</a:t>
            </a:r>
            <a:endParaRPr lang="es-CO" dirty="0"/>
          </a:p>
        </p:txBody>
      </p:sp>
      <p:sp>
        <p:nvSpPr>
          <p:cNvPr id="65" name="CuadroTexto 64"/>
          <p:cNvSpPr txBox="1"/>
          <p:nvPr/>
        </p:nvSpPr>
        <p:spPr>
          <a:xfrm>
            <a:off x="4301039" y="920780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36" idx="3"/>
            <a:endCxn id="59" idx="1"/>
          </p:cNvCxnSpPr>
          <p:nvPr/>
        </p:nvCxnSpPr>
        <p:spPr>
          <a:xfrm flipV="1">
            <a:off x="1601110" y="1286097"/>
            <a:ext cx="172840" cy="723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59" idx="3"/>
            <a:endCxn id="50" idx="1"/>
          </p:cNvCxnSpPr>
          <p:nvPr/>
        </p:nvCxnSpPr>
        <p:spPr>
          <a:xfrm flipV="1">
            <a:off x="4384805" y="1278095"/>
            <a:ext cx="227633" cy="800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50" idx="2"/>
            <a:endCxn id="17" idx="0"/>
          </p:cNvCxnSpPr>
          <p:nvPr/>
        </p:nvCxnSpPr>
        <p:spPr>
          <a:xfrm>
            <a:off x="5343237" y="1704422"/>
            <a:ext cx="5995" cy="32916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atos almacenados 46"/>
          <p:cNvSpPr/>
          <p:nvPr/>
        </p:nvSpPr>
        <p:spPr>
          <a:xfrm>
            <a:off x="6408309" y="1793896"/>
            <a:ext cx="2109649" cy="1453322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Registra novedades en portafolio de proyectos de I+D+i</a:t>
            </a:r>
            <a:endParaRPr lang="es-CO" dirty="0"/>
          </a:p>
        </p:txBody>
      </p:sp>
      <p:cxnSp>
        <p:nvCxnSpPr>
          <p:cNvPr id="30" name="Conector recto de flecha 29"/>
          <p:cNvCxnSpPr>
            <a:stCxn id="17" idx="3"/>
            <a:endCxn id="47" idx="1"/>
          </p:cNvCxnSpPr>
          <p:nvPr/>
        </p:nvCxnSpPr>
        <p:spPr>
          <a:xfrm flipV="1">
            <a:off x="6241765" y="2520557"/>
            <a:ext cx="166544" cy="43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47" idx="2"/>
          </p:cNvCxnSpPr>
          <p:nvPr/>
        </p:nvCxnSpPr>
        <p:spPr>
          <a:xfrm>
            <a:off x="7463134" y="3247218"/>
            <a:ext cx="622" cy="959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163153" y="3343125"/>
            <a:ext cx="20673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endCxn id="32" idx="0"/>
          </p:cNvCxnSpPr>
          <p:nvPr/>
        </p:nvCxnSpPr>
        <p:spPr>
          <a:xfrm>
            <a:off x="6163153" y="3343125"/>
            <a:ext cx="0" cy="1917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endCxn id="56" idx="0"/>
          </p:cNvCxnSpPr>
          <p:nvPr/>
        </p:nvCxnSpPr>
        <p:spPr>
          <a:xfrm>
            <a:off x="8217672" y="3343125"/>
            <a:ext cx="0" cy="1917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ector fuera de página 65"/>
          <p:cNvSpPr/>
          <p:nvPr/>
        </p:nvSpPr>
        <p:spPr>
          <a:xfrm>
            <a:off x="6292241" y="101108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54" name="Conector recto de flecha 53"/>
          <p:cNvCxnSpPr>
            <a:stCxn id="50" idx="3"/>
            <a:endCxn id="66" idx="1"/>
          </p:cNvCxnSpPr>
          <p:nvPr/>
        </p:nvCxnSpPr>
        <p:spPr>
          <a:xfrm flipV="1">
            <a:off x="6074036" y="1277965"/>
            <a:ext cx="218205" cy="13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ector fuera de página 30"/>
          <p:cNvSpPr/>
          <p:nvPr/>
        </p:nvSpPr>
        <p:spPr>
          <a:xfrm>
            <a:off x="3809041" y="2253938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cxnSp>
        <p:nvCxnSpPr>
          <p:cNvPr id="14" name="Conector recto de flecha 13"/>
          <p:cNvCxnSpPr>
            <a:stCxn id="31" idx="3"/>
            <a:endCxn id="17" idx="1"/>
          </p:cNvCxnSpPr>
          <p:nvPr/>
        </p:nvCxnSpPr>
        <p:spPr>
          <a:xfrm>
            <a:off x="4253990" y="2520818"/>
            <a:ext cx="202708" cy="405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ector fuera de página 34"/>
          <p:cNvSpPr/>
          <p:nvPr/>
        </p:nvSpPr>
        <p:spPr>
          <a:xfrm>
            <a:off x="2853981" y="1897827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D</a:t>
            </a:r>
          </a:p>
        </p:txBody>
      </p:sp>
      <p:cxnSp>
        <p:nvCxnSpPr>
          <p:cNvPr id="18" name="Conector recto de flecha 17"/>
          <p:cNvCxnSpPr>
            <a:stCxn id="59" idx="2"/>
            <a:endCxn id="35" idx="0"/>
          </p:cNvCxnSpPr>
          <p:nvPr/>
        </p:nvCxnSpPr>
        <p:spPr>
          <a:xfrm flipH="1">
            <a:off x="3076456" y="1721450"/>
            <a:ext cx="2922" cy="17637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40" name="Llamada de flecha hacia arriba 39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3268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910659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Equipo del proyecto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1985" y="2333257"/>
            <a:ext cx="132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Comité de innovación</a:t>
            </a:r>
            <a:endParaRPr lang="es-CO" dirty="0"/>
          </a:p>
        </p:txBody>
      </p:sp>
      <p:sp>
        <p:nvSpPr>
          <p:cNvPr id="17" name="Documento 16"/>
          <p:cNvSpPr/>
          <p:nvPr/>
        </p:nvSpPr>
        <p:spPr>
          <a:xfrm>
            <a:off x="1156161" y="2201351"/>
            <a:ext cx="2605668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Aprueba plan de proyecto y notifica al líder del proyecto (acta de inicio)</a:t>
            </a:r>
            <a:endParaRPr lang="es-CO" dirty="0"/>
          </a:p>
        </p:txBody>
      </p:sp>
      <p:sp>
        <p:nvSpPr>
          <p:cNvPr id="22" name="Documento 21"/>
          <p:cNvSpPr/>
          <p:nvPr/>
        </p:nvSpPr>
        <p:spPr>
          <a:xfrm>
            <a:off x="1137109" y="802171"/>
            <a:ext cx="1438665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plan del proyecto de I+D+i</a:t>
            </a:r>
            <a:endParaRPr lang="es-CO" dirty="0"/>
          </a:p>
        </p:txBody>
      </p:sp>
      <p:sp>
        <p:nvSpPr>
          <p:cNvPr id="29" name="Rectángulo 28"/>
          <p:cNvSpPr/>
          <p:nvPr/>
        </p:nvSpPr>
        <p:spPr>
          <a:xfrm>
            <a:off x="3335783" y="820017"/>
            <a:ext cx="1049008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Ejecuta plan del proyecto</a:t>
            </a:r>
            <a:endParaRPr lang="es-CO" dirty="0"/>
          </a:p>
        </p:txBody>
      </p:sp>
      <p:sp>
        <p:nvSpPr>
          <p:cNvPr id="32" name="Proceso predefinido 31"/>
          <p:cNvSpPr/>
          <p:nvPr/>
        </p:nvSpPr>
        <p:spPr>
          <a:xfrm>
            <a:off x="1524000" y="3474928"/>
            <a:ext cx="1871241" cy="814812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la propiedad intelectual</a:t>
            </a:r>
            <a:endParaRPr lang="es-CO" dirty="0"/>
          </a:p>
        </p:txBody>
      </p:sp>
      <p:sp>
        <p:nvSpPr>
          <p:cNvPr id="36" name="Conector fuera de página 35"/>
          <p:cNvSpPr/>
          <p:nvPr/>
        </p:nvSpPr>
        <p:spPr>
          <a:xfrm>
            <a:off x="8690902" y="1891854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cxnSp>
        <p:nvCxnSpPr>
          <p:cNvPr id="43" name="Conector angular 42"/>
          <p:cNvCxnSpPr>
            <a:stCxn id="22" idx="2"/>
            <a:endCxn id="17" idx="0"/>
          </p:cNvCxnSpPr>
          <p:nvPr/>
        </p:nvCxnSpPr>
        <p:spPr>
          <a:xfrm rot="16200000" flipH="1">
            <a:off x="1916935" y="1659290"/>
            <a:ext cx="481567" cy="602553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32" idx="0"/>
            <a:endCxn id="17" idx="2"/>
          </p:cNvCxnSpPr>
          <p:nvPr/>
        </p:nvCxnSpPr>
        <p:spPr>
          <a:xfrm flipH="1" flipV="1">
            <a:off x="2458995" y="3118964"/>
            <a:ext cx="626" cy="35596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r 48"/>
          <p:cNvCxnSpPr>
            <a:stCxn id="17" idx="3"/>
            <a:endCxn id="29" idx="2"/>
          </p:cNvCxnSpPr>
          <p:nvPr/>
        </p:nvCxnSpPr>
        <p:spPr>
          <a:xfrm flipV="1">
            <a:off x="3761829" y="1766637"/>
            <a:ext cx="98458" cy="926000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cumento 49"/>
          <p:cNvSpPr/>
          <p:nvPr/>
        </p:nvSpPr>
        <p:spPr>
          <a:xfrm>
            <a:off x="4548068" y="798792"/>
            <a:ext cx="1933299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y presenta informes de avance</a:t>
            </a:r>
            <a:endParaRPr lang="es-CO" dirty="0"/>
          </a:p>
        </p:txBody>
      </p:sp>
      <p:cxnSp>
        <p:nvCxnSpPr>
          <p:cNvPr id="52" name="Conector recto de flecha 51"/>
          <p:cNvCxnSpPr>
            <a:stCxn id="29" idx="3"/>
            <a:endCxn id="50" idx="1"/>
          </p:cNvCxnSpPr>
          <p:nvPr/>
        </p:nvCxnSpPr>
        <p:spPr>
          <a:xfrm flipV="1">
            <a:off x="4384791" y="1290078"/>
            <a:ext cx="163277" cy="324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ángulo 52"/>
          <p:cNvSpPr/>
          <p:nvPr/>
        </p:nvSpPr>
        <p:spPr>
          <a:xfrm>
            <a:off x="4468651" y="2194683"/>
            <a:ext cx="2096576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GATE 3 evalúa y decide continuación del proyecto </a:t>
            </a:r>
            <a:endParaRPr lang="es-CO" dirty="0"/>
          </a:p>
        </p:txBody>
      </p:sp>
      <p:cxnSp>
        <p:nvCxnSpPr>
          <p:cNvPr id="55" name="Conector recto de flecha 54"/>
          <p:cNvCxnSpPr>
            <a:stCxn id="50" idx="2"/>
            <a:endCxn id="53" idx="0"/>
          </p:cNvCxnSpPr>
          <p:nvPr/>
        </p:nvCxnSpPr>
        <p:spPr>
          <a:xfrm>
            <a:off x="5514718" y="1716405"/>
            <a:ext cx="2221" cy="47827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Proceso predefinido 55"/>
          <p:cNvSpPr/>
          <p:nvPr/>
        </p:nvSpPr>
        <p:spPr>
          <a:xfrm>
            <a:off x="4119731" y="3331141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58" name="Conector recto de flecha 57"/>
          <p:cNvCxnSpPr>
            <a:stCxn id="56" idx="0"/>
            <a:endCxn id="53" idx="2"/>
          </p:cNvCxnSpPr>
          <p:nvPr/>
        </p:nvCxnSpPr>
        <p:spPr>
          <a:xfrm flipV="1">
            <a:off x="5516939" y="3141303"/>
            <a:ext cx="0" cy="1898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ecisión 58"/>
          <p:cNvSpPr/>
          <p:nvPr/>
        </p:nvSpPr>
        <p:spPr>
          <a:xfrm>
            <a:off x="6729098" y="1987267"/>
            <a:ext cx="2417660" cy="136784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¿Continúa el proyecto?</a:t>
            </a:r>
            <a:endParaRPr lang="es-CO" dirty="0"/>
          </a:p>
        </p:txBody>
      </p:sp>
      <p:cxnSp>
        <p:nvCxnSpPr>
          <p:cNvPr id="61" name="Conector recto de flecha 60"/>
          <p:cNvCxnSpPr>
            <a:stCxn id="53" idx="3"/>
            <a:endCxn id="59" idx="1"/>
          </p:cNvCxnSpPr>
          <p:nvPr/>
        </p:nvCxnSpPr>
        <p:spPr>
          <a:xfrm>
            <a:off x="6565227" y="2667993"/>
            <a:ext cx="163871" cy="319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ángulo 61"/>
          <p:cNvSpPr/>
          <p:nvPr/>
        </p:nvSpPr>
        <p:spPr>
          <a:xfrm>
            <a:off x="6962067" y="717395"/>
            <a:ext cx="1951310" cy="927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Introduce cambios y continúa ejecución </a:t>
            </a:r>
            <a:endParaRPr lang="es-CO" dirty="0"/>
          </a:p>
        </p:txBody>
      </p:sp>
      <p:cxnSp>
        <p:nvCxnSpPr>
          <p:cNvPr id="64" name="Conector recto de flecha 63"/>
          <p:cNvCxnSpPr>
            <a:stCxn id="59" idx="0"/>
            <a:endCxn id="62" idx="2"/>
          </p:cNvCxnSpPr>
          <p:nvPr/>
        </p:nvCxnSpPr>
        <p:spPr>
          <a:xfrm flipH="1" flipV="1">
            <a:off x="7937722" y="1644507"/>
            <a:ext cx="206" cy="34276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/>
          <p:cNvSpPr txBox="1"/>
          <p:nvPr/>
        </p:nvSpPr>
        <p:spPr>
          <a:xfrm>
            <a:off x="7583559" y="165174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67" name="Conector angular 66"/>
          <p:cNvCxnSpPr>
            <a:stCxn id="62" idx="3"/>
            <a:endCxn id="36" idx="0"/>
          </p:cNvCxnSpPr>
          <p:nvPr/>
        </p:nvCxnSpPr>
        <p:spPr>
          <a:xfrm>
            <a:off x="8913377" y="1180951"/>
            <a:ext cx="12700" cy="710903"/>
          </a:xfrm>
          <a:prstGeom prst="bentConnector4">
            <a:avLst>
              <a:gd name="adj1" fmla="val 747000"/>
              <a:gd name="adj2" fmla="val 8260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ector fuera de página 32"/>
          <p:cNvSpPr/>
          <p:nvPr/>
        </p:nvSpPr>
        <p:spPr>
          <a:xfrm>
            <a:off x="7717182" y="3590061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cxnSp>
        <p:nvCxnSpPr>
          <p:cNvPr id="14" name="Conector recto de flecha 13"/>
          <p:cNvCxnSpPr>
            <a:stCxn id="59" idx="2"/>
            <a:endCxn id="33" idx="0"/>
          </p:cNvCxnSpPr>
          <p:nvPr/>
        </p:nvCxnSpPr>
        <p:spPr>
          <a:xfrm>
            <a:off x="7937928" y="3355107"/>
            <a:ext cx="1729" cy="23495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7532299" y="321813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38" name="Conector fuera de página 37"/>
          <p:cNvSpPr/>
          <p:nvPr/>
        </p:nvSpPr>
        <p:spPr>
          <a:xfrm>
            <a:off x="2695601" y="1027143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38" idx="3"/>
            <a:endCxn id="29" idx="1"/>
          </p:cNvCxnSpPr>
          <p:nvPr/>
        </p:nvCxnSpPr>
        <p:spPr>
          <a:xfrm flipV="1">
            <a:off x="3140550" y="1293327"/>
            <a:ext cx="195233" cy="69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40" name="Llamada de flecha hacia arriba 39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3508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6" y="738847"/>
            <a:ext cx="20574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256" y="2980709"/>
            <a:ext cx="1610614" cy="1623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11" y="787343"/>
            <a:ext cx="2571750" cy="1714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1689" y="2716537"/>
            <a:ext cx="194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MODELOS FÍSICOS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4520" y="2409418"/>
            <a:ext cx="272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MODELOS CONCEPTUALES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173" y="2960197"/>
            <a:ext cx="268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MODELOS MATEMÁTICOS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56" y="3308742"/>
            <a:ext cx="2386717" cy="16933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69632" y="2686417"/>
            <a:ext cx="256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MODELOS ECONÓMICOS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01209" y="810888"/>
            <a:ext cx="213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MODELOS DE REDES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920" y="1110645"/>
            <a:ext cx="1390396" cy="3424174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Tipos de modelos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6" name="Llamada de flecha hacia arriba 35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5272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Proyectos de </a:t>
            </a:r>
            <a:r>
              <a:rPr lang="es-ES" sz="2400" b="1" dirty="0" err="1" smtClean="0"/>
              <a:t>I+D+i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910659"/>
            <a:ext cx="11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Equipo del proyecto</a:t>
            </a:r>
            <a:endParaRPr lang="es-CO" dirty="0"/>
          </a:p>
        </p:txBody>
      </p:sp>
      <p:sp>
        <p:nvSpPr>
          <p:cNvPr id="36" name="Conector fuera de página 35"/>
          <p:cNvSpPr/>
          <p:nvPr/>
        </p:nvSpPr>
        <p:spPr>
          <a:xfrm>
            <a:off x="1156161" y="1026447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sp>
        <p:nvSpPr>
          <p:cNvPr id="50" name="Documento 49"/>
          <p:cNvSpPr/>
          <p:nvPr/>
        </p:nvSpPr>
        <p:spPr>
          <a:xfrm>
            <a:off x="4612437" y="798792"/>
            <a:ext cx="1904872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 y presenta nuevo proyecto de I+D+i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4229127" y="3534843"/>
            <a:ext cx="2683506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del portafolio de proyectos de I+D+i</a:t>
            </a:r>
            <a:endParaRPr lang="es-CO" dirty="0"/>
          </a:p>
        </p:txBody>
      </p:sp>
      <p:sp>
        <p:nvSpPr>
          <p:cNvPr id="59" name="Decisión 58"/>
          <p:cNvSpPr/>
          <p:nvPr/>
        </p:nvSpPr>
        <p:spPr>
          <a:xfrm>
            <a:off x="1773950" y="645267"/>
            <a:ext cx="2610855" cy="129245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¿Continúa fase posterior?</a:t>
            </a:r>
            <a:endParaRPr lang="es-CO" dirty="0"/>
          </a:p>
        </p:txBody>
      </p:sp>
      <p:sp>
        <p:nvSpPr>
          <p:cNvPr id="65" name="CuadroTexto 64"/>
          <p:cNvSpPr txBox="1"/>
          <p:nvPr/>
        </p:nvSpPr>
        <p:spPr>
          <a:xfrm>
            <a:off x="4301039" y="90879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36" idx="3"/>
            <a:endCxn id="59" idx="1"/>
          </p:cNvCxnSpPr>
          <p:nvPr/>
        </p:nvCxnSpPr>
        <p:spPr>
          <a:xfrm flipV="1">
            <a:off x="1601110" y="1291496"/>
            <a:ext cx="172840" cy="183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59" idx="3"/>
            <a:endCxn id="50" idx="1"/>
          </p:cNvCxnSpPr>
          <p:nvPr/>
        </p:nvCxnSpPr>
        <p:spPr>
          <a:xfrm flipV="1">
            <a:off x="4384805" y="1290078"/>
            <a:ext cx="227632" cy="141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50" idx="2"/>
            <a:endCxn id="56" idx="0"/>
          </p:cNvCxnSpPr>
          <p:nvPr/>
        </p:nvCxnSpPr>
        <p:spPr>
          <a:xfrm>
            <a:off x="5564873" y="1716405"/>
            <a:ext cx="6007" cy="181843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rminador 20"/>
          <p:cNvSpPr/>
          <p:nvPr/>
        </p:nvSpPr>
        <p:spPr>
          <a:xfrm>
            <a:off x="2398158" y="3648002"/>
            <a:ext cx="1353780" cy="61976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Fin</a:t>
            </a:r>
            <a:endParaRPr lang="es-CO" dirty="0"/>
          </a:p>
        </p:txBody>
      </p:sp>
      <p:cxnSp>
        <p:nvCxnSpPr>
          <p:cNvPr id="14" name="Conector recto de flecha 13"/>
          <p:cNvCxnSpPr>
            <a:stCxn id="59" idx="2"/>
            <a:endCxn id="21" idx="0"/>
          </p:cNvCxnSpPr>
          <p:nvPr/>
        </p:nvCxnSpPr>
        <p:spPr>
          <a:xfrm flipH="1">
            <a:off x="3075048" y="1937724"/>
            <a:ext cx="4330" cy="171027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051779" y="1888024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5" name="Llamada de flecha hacia arriba 24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0447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Evaluación de la Gestión de la Innovación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50" name="Documento 49"/>
          <p:cNvSpPr/>
          <p:nvPr/>
        </p:nvSpPr>
        <p:spPr>
          <a:xfrm>
            <a:off x="874678" y="798792"/>
            <a:ext cx="1545454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Actualiza el </a:t>
            </a:r>
            <a:r>
              <a:rPr lang="es-CO" i="1" dirty="0" smtClean="0"/>
              <a:t>benchmarking</a:t>
            </a:r>
            <a:r>
              <a:rPr lang="es-CO" dirty="0" smtClean="0"/>
              <a:t> de indicadores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4133289" y="3534843"/>
            <a:ext cx="1593320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proyectos de I+D+i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0625" y="2285325"/>
            <a:ext cx="113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25" name="Datos almacenados 24"/>
          <p:cNvSpPr/>
          <p:nvPr/>
        </p:nvSpPr>
        <p:spPr>
          <a:xfrm>
            <a:off x="2598558" y="554005"/>
            <a:ext cx="2193581" cy="1453322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 smtClean="0"/>
              <a:t>Diligencia el aplicativo de evaluación de la gestión de la innovación</a:t>
            </a:r>
            <a:endParaRPr lang="es-CO" sz="1700" dirty="0"/>
          </a:p>
        </p:txBody>
      </p:sp>
      <p:cxnSp>
        <p:nvCxnSpPr>
          <p:cNvPr id="13" name="Conector recto de flecha 12"/>
          <p:cNvCxnSpPr>
            <a:stCxn id="50" idx="3"/>
            <a:endCxn id="25" idx="1"/>
          </p:cNvCxnSpPr>
          <p:nvPr/>
        </p:nvCxnSpPr>
        <p:spPr>
          <a:xfrm flipV="1">
            <a:off x="2420132" y="1280666"/>
            <a:ext cx="178426" cy="941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cumento 26"/>
          <p:cNvSpPr/>
          <p:nvPr/>
        </p:nvSpPr>
        <p:spPr>
          <a:xfrm>
            <a:off x="4752857" y="795413"/>
            <a:ext cx="2243666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el diagnóstico de gestión de la innovación</a:t>
            </a:r>
            <a:endParaRPr lang="es-CO" dirty="0"/>
          </a:p>
        </p:txBody>
      </p:sp>
      <p:cxnSp>
        <p:nvCxnSpPr>
          <p:cNvPr id="17" name="Conector recto de flecha 16"/>
          <p:cNvCxnSpPr>
            <a:stCxn id="25" idx="3"/>
            <a:endCxn id="27" idx="1"/>
          </p:cNvCxnSpPr>
          <p:nvPr/>
        </p:nvCxnSpPr>
        <p:spPr>
          <a:xfrm>
            <a:off x="4426542" y="1280666"/>
            <a:ext cx="326315" cy="60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roceso predefinido 29"/>
          <p:cNvSpPr/>
          <p:nvPr/>
        </p:nvSpPr>
        <p:spPr>
          <a:xfrm>
            <a:off x="5926948" y="3543447"/>
            <a:ext cx="1836319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la propiedad intelectual</a:t>
            </a:r>
            <a:endParaRPr lang="es-CO" dirty="0"/>
          </a:p>
        </p:txBody>
      </p:sp>
      <p:cxnSp>
        <p:nvCxnSpPr>
          <p:cNvPr id="20" name="Conector recto de flecha 19"/>
          <p:cNvCxnSpPr>
            <a:endCxn id="27" idx="2"/>
          </p:cNvCxnSpPr>
          <p:nvPr/>
        </p:nvCxnSpPr>
        <p:spPr>
          <a:xfrm flipV="1">
            <a:off x="5874690" y="1713026"/>
            <a:ext cx="0" cy="159415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4923922" y="3307178"/>
            <a:ext cx="192883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56" idx="0"/>
          </p:cNvCxnSpPr>
          <p:nvPr/>
        </p:nvCxnSpPr>
        <p:spPr>
          <a:xfrm flipV="1">
            <a:off x="4929949" y="3307178"/>
            <a:ext cx="0" cy="2276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30" idx="0"/>
          </p:cNvCxnSpPr>
          <p:nvPr/>
        </p:nvCxnSpPr>
        <p:spPr>
          <a:xfrm flipV="1">
            <a:off x="6845108" y="3307178"/>
            <a:ext cx="0" cy="2362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6427049" y="2170717"/>
            <a:ext cx="1372117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Evalúa la gestión de la innovación</a:t>
            </a:r>
            <a:endParaRPr lang="es-CO" dirty="0"/>
          </a:p>
        </p:txBody>
      </p:sp>
      <p:cxnSp>
        <p:nvCxnSpPr>
          <p:cNvPr id="43" name="Conector angular 42"/>
          <p:cNvCxnSpPr>
            <a:stCxn id="27" idx="3"/>
            <a:endCxn id="46" idx="0"/>
          </p:cNvCxnSpPr>
          <p:nvPr/>
        </p:nvCxnSpPr>
        <p:spPr>
          <a:xfrm>
            <a:off x="6996523" y="1286699"/>
            <a:ext cx="116585" cy="884018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ector fuera de página 52"/>
          <p:cNvSpPr/>
          <p:nvPr/>
        </p:nvSpPr>
        <p:spPr>
          <a:xfrm>
            <a:off x="8073078" y="2381298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cxnSp>
        <p:nvCxnSpPr>
          <p:cNvPr id="45" name="Conector recto de flecha 44"/>
          <p:cNvCxnSpPr>
            <a:stCxn id="46" idx="3"/>
            <a:endCxn id="53" idx="1"/>
          </p:cNvCxnSpPr>
          <p:nvPr/>
        </p:nvCxnSpPr>
        <p:spPr>
          <a:xfrm>
            <a:off x="7799166" y="2644027"/>
            <a:ext cx="273912" cy="41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1" name="Llamada de flecha hacia arriba 30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2409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25" grpId="0" animBg="1"/>
      <p:bldP spid="27" grpId="0" animBg="1"/>
      <p:bldP spid="30" grpId="0" animBg="1"/>
      <p:bldP spid="46" grpId="0" animBg="1"/>
      <p:bldP spid="5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Evaluación de la Gestión de la Innovación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50" name="Documento 49"/>
          <p:cNvSpPr/>
          <p:nvPr/>
        </p:nvSpPr>
        <p:spPr>
          <a:xfrm>
            <a:off x="1773177" y="2176837"/>
            <a:ext cx="2479845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 y define cambios en la estrategia de innovación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0625" y="2285325"/>
            <a:ext cx="113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53" name="Conector fuera de página 52"/>
          <p:cNvSpPr/>
          <p:nvPr/>
        </p:nvSpPr>
        <p:spPr>
          <a:xfrm>
            <a:off x="1118293" y="2397896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cxnSp>
        <p:nvCxnSpPr>
          <p:cNvPr id="15" name="Conector recto de flecha 14"/>
          <p:cNvCxnSpPr>
            <a:stCxn id="53" idx="3"/>
            <a:endCxn id="50" idx="1"/>
          </p:cNvCxnSpPr>
          <p:nvPr/>
        </p:nvCxnSpPr>
        <p:spPr>
          <a:xfrm>
            <a:off x="1563242" y="2664776"/>
            <a:ext cx="209935" cy="334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roceso predefinido 30"/>
          <p:cNvSpPr/>
          <p:nvPr/>
        </p:nvSpPr>
        <p:spPr>
          <a:xfrm>
            <a:off x="1615911" y="3331141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50" idx="2"/>
            <a:endCxn id="31" idx="0"/>
          </p:cNvCxnSpPr>
          <p:nvPr/>
        </p:nvCxnSpPr>
        <p:spPr>
          <a:xfrm>
            <a:off x="3013100" y="3094450"/>
            <a:ext cx="19" cy="23669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0" name="Llamada de flecha hacia arriba 19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4225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Evaluación de la Gestión de la Innovación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50" name="Documento 49"/>
          <p:cNvSpPr/>
          <p:nvPr/>
        </p:nvSpPr>
        <p:spPr>
          <a:xfrm>
            <a:off x="874678" y="798792"/>
            <a:ext cx="1545454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Actualiza el </a:t>
            </a:r>
            <a:r>
              <a:rPr lang="es-CO" i="1" dirty="0" smtClean="0"/>
              <a:t>benchmarking</a:t>
            </a:r>
            <a:r>
              <a:rPr lang="es-CO" dirty="0" smtClean="0"/>
              <a:t> de indicadores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4133289" y="3534843"/>
            <a:ext cx="1593320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proyectos de I+D+i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0625" y="2285325"/>
            <a:ext cx="113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25" name="Datos almacenados 24"/>
          <p:cNvSpPr/>
          <p:nvPr/>
        </p:nvSpPr>
        <p:spPr>
          <a:xfrm>
            <a:off x="2598558" y="554005"/>
            <a:ext cx="2193581" cy="1453322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 smtClean="0"/>
              <a:t>Diligencia el aplicativo de evaluación de la gestión de la innovación</a:t>
            </a:r>
            <a:endParaRPr lang="es-CO" sz="1700" dirty="0"/>
          </a:p>
        </p:txBody>
      </p:sp>
      <p:cxnSp>
        <p:nvCxnSpPr>
          <p:cNvPr id="13" name="Conector recto de flecha 12"/>
          <p:cNvCxnSpPr>
            <a:stCxn id="50" idx="3"/>
            <a:endCxn id="25" idx="1"/>
          </p:cNvCxnSpPr>
          <p:nvPr/>
        </p:nvCxnSpPr>
        <p:spPr>
          <a:xfrm flipV="1">
            <a:off x="2420132" y="1280666"/>
            <a:ext cx="178426" cy="941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cumento 26"/>
          <p:cNvSpPr/>
          <p:nvPr/>
        </p:nvSpPr>
        <p:spPr>
          <a:xfrm>
            <a:off x="4752857" y="795413"/>
            <a:ext cx="2243666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Elabora el diagnóstico de gestión de la innovación</a:t>
            </a:r>
            <a:endParaRPr lang="es-CO" dirty="0"/>
          </a:p>
        </p:txBody>
      </p:sp>
      <p:cxnSp>
        <p:nvCxnSpPr>
          <p:cNvPr id="17" name="Conector recto de flecha 16"/>
          <p:cNvCxnSpPr>
            <a:stCxn id="25" idx="3"/>
            <a:endCxn id="27" idx="1"/>
          </p:cNvCxnSpPr>
          <p:nvPr/>
        </p:nvCxnSpPr>
        <p:spPr>
          <a:xfrm>
            <a:off x="4426542" y="1280666"/>
            <a:ext cx="326315" cy="60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roceso predefinido 29"/>
          <p:cNvSpPr/>
          <p:nvPr/>
        </p:nvSpPr>
        <p:spPr>
          <a:xfrm>
            <a:off x="5926948" y="3543447"/>
            <a:ext cx="1836319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la propiedad intelectual</a:t>
            </a:r>
            <a:endParaRPr lang="es-CO" dirty="0"/>
          </a:p>
        </p:txBody>
      </p:sp>
      <p:cxnSp>
        <p:nvCxnSpPr>
          <p:cNvPr id="20" name="Conector recto de flecha 19"/>
          <p:cNvCxnSpPr>
            <a:endCxn id="27" idx="2"/>
          </p:cNvCxnSpPr>
          <p:nvPr/>
        </p:nvCxnSpPr>
        <p:spPr>
          <a:xfrm flipV="1">
            <a:off x="5874690" y="1713026"/>
            <a:ext cx="0" cy="159415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4923922" y="3307178"/>
            <a:ext cx="192883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56" idx="0"/>
          </p:cNvCxnSpPr>
          <p:nvPr/>
        </p:nvCxnSpPr>
        <p:spPr>
          <a:xfrm flipV="1">
            <a:off x="4929949" y="3307178"/>
            <a:ext cx="0" cy="2276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30" idx="0"/>
          </p:cNvCxnSpPr>
          <p:nvPr/>
        </p:nvCxnSpPr>
        <p:spPr>
          <a:xfrm flipV="1">
            <a:off x="6845108" y="3307178"/>
            <a:ext cx="0" cy="23626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6427049" y="2170717"/>
            <a:ext cx="1372117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Evalúa la gestión de la innovación</a:t>
            </a:r>
            <a:endParaRPr lang="es-CO" dirty="0"/>
          </a:p>
        </p:txBody>
      </p:sp>
      <p:cxnSp>
        <p:nvCxnSpPr>
          <p:cNvPr id="43" name="Conector angular 42"/>
          <p:cNvCxnSpPr>
            <a:stCxn id="27" idx="3"/>
            <a:endCxn id="46" idx="0"/>
          </p:cNvCxnSpPr>
          <p:nvPr/>
        </p:nvCxnSpPr>
        <p:spPr>
          <a:xfrm>
            <a:off x="6996523" y="1286699"/>
            <a:ext cx="116585" cy="884018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ector fuera de página 52"/>
          <p:cNvSpPr/>
          <p:nvPr/>
        </p:nvSpPr>
        <p:spPr>
          <a:xfrm>
            <a:off x="8073078" y="2381298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cxnSp>
        <p:nvCxnSpPr>
          <p:cNvPr id="45" name="Conector recto de flecha 44"/>
          <p:cNvCxnSpPr>
            <a:stCxn id="46" idx="3"/>
            <a:endCxn id="53" idx="1"/>
          </p:cNvCxnSpPr>
          <p:nvPr/>
        </p:nvCxnSpPr>
        <p:spPr>
          <a:xfrm>
            <a:off x="7799166" y="2644027"/>
            <a:ext cx="273912" cy="415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ector fuera de página 27"/>
          <p:cNvSpPr/>
          <p:nvPr/>
        </p:nvSpPr>
        <p:spPr>
          <a:xfrm>
            <a:off x="7410838" y="1011857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14" name="Conector recto de flecha 13"/>
          <p:cNvCxnSpPr>
            <a:stCxn id="27" idx="3"/>
            <a:endCxn id="28" idx="1"/>
          </p:cNvCxnSpPr>
          <p:nvPr/>
        </p:nvCxnSpPr>
        <p:spPr>
          <a:xfrm flipV="1">
            <a:off x="6996523" y="1278737"/>
            <a:ext cx="414315" cy="796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2" name="Llamada de flecha hacia arriba 31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7112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Evaluación de la Gestión de la Innovación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1018506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0625" y="2285325"/>
            <a:ext cx="113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53" name="Conector fuera de página 52"/>
          <p:cNvSpPr/>
          <p:nvPr/>
        </p:nvSpPr>
        <p:spPr>
          <a:xfrm>
            <a:off x="1118293" y="2397896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cxnSp>
        <p:nvCxnSpPr>
          <p:cNvPr id="15" name="Conector recto de flecha 14"/>
          <p:cNvCxnSpPr>
            <a:stCxn id="53" idx="3"/>
            <a:endCxn id="50" idx="1"/>
          </p:cNvCxnSpPr>
          <p:nvPr/>
        </p:nvCxnSpPr>
        <p:spPr>
          <a:xfrm>
            <a:off x="1563242" y="2664776"/>
            <a:ext cx="209935" cy="334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roceso predefinido 30"/>
          <p:cNvSpPr/>
          <p:nvPr/>
        </p:nvSpPr>
        <p:spPr>
          <a:xfrm>
            <a:off x="1615911" y="3331141"/>
            <a:ext cx="2794415" cy="1218808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Formulación e implementación de la estrategia de innovación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50" idx="2"/>
            <a:endCxn id="31" idx="0"/>
          </p:cNvCxnSpPr>
          <p:nvPr/>
        </p:nvCxnSpPr>
        <p:spPr>
          <a:xfrm>
            <a:off x="3013100" y="3094450"/>
            <a:ext cx="19" cy="23669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ector fuera de página 18"/>
          <p:cNvSpPr/>
          <p:nvPr/>
        </p:nvSpPr>
        <p:spPr>
          <a:xfrm>
            <a:off x="899313" y="980523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sp>
        <p:nvSpPr>
          <p:cNvPr id="20" name="Documento 19"/>
          <p:cNvSpPr/>
          <p:nvPr/>
        </p:nvSpPr>
        <p:spPr>
          <a:xfrm>
            <a:off x="1602117" y="747481"/>
            <a:ext cx="2638935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700" dirty="0" smtClean="0"/>
              <a:t>Propone actualización del plan de consolidación de la gestión de la innovación</a:t>
            </a:r>
            <a:endParaRPr lang="es-CO" sz="1700" dirty="0"/>
          </a:p>
        </p:txBody>
      </p:sp>
      <p:cxnSp>
        <p:nvCxnSpPr>
          <p:cNvPr id="13" name="Conector recto de flecha 12"/>
          <p:cNvCxnSpPr>
            <a:stCxn id="19" idx="3"/>
            <a:endCxn id="20" idx="1"/>
          </p:cNvCxnSpPr>
          <p:nvPr/>
        </p:nvCxnSpPr>
        <p:spPr>
          <a:xfrm flipV="1">
            <a:off x="1344262" y="1238767"/>
            <a:ext cx="257855" cy="863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ocumento 21"/>
          <p:cNvSpPr/>
          <p:nvPr/>
        </p:nvSpPr>
        <p:spPr>
          <a:xfrm>
            <a:off x="4516601" y="744102"/>
            <a:ext cx="2153049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Propone cambios en el modelo de gestión de la innovación</a:t>
            </a:r>
            <a:endParaRPr lang="es-CO" dirty="0"/>
          </a:p>
        </p:txBody>
      </p:sp>
      <p:cxnSp>
        <p:nvCxnSpPr>
          <p:cNvPr id="16" name="Conector recto de flecha 15"/>
          <p:cNvCxnSpPr>
            <a:stCxn id="20" idx="3"/>
            <a:endCxn id="22" idx="1"/>
          </p:cNvCxnSpPr>
          <p:nvPr/>
        </p:nvCxnSpPr>
        <p:spPr>
          <a:xfrm flipV="1">
            <a:off x="4241052" y="1235388"/>
            <a:ext cx="275549" cy="337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Documento 31"/>
          <p:cNvSpPr/>
          <p:nvPr/>
        </p:nvSpPr>
        <p:spPr>
          <a:xfrm>
            <a:off x="4525238" y="1909830"/>
            <a:ext cx="2830696" cy="1421301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Define actualización y cambios del plan de consolidación y del modelo de gestión de la innovación</a:t>
            </a:r>
            <a:endParaRPr lang="es-CO" dirty="0"/>
          </a:p>
        </p:txBody>
      </p:sp>
      <p:cxnSp>
        <p:nvCxnSpPr>
          <p:cNvPr id="45" name="Conector angular 44"/>
          <p:cNvCxnSpPr>
            <a:stCxn id="22" idx="2"/>
            <a:endCxn id="32" idx="0"/>
          </p:cNvCxnSpPr>
          <p:nvPr/>
        </p:nvCxnSpPr>
        <p:spPr>
          <a:xfrm rot="16200000" flipH="1">
            <a:off x="5642799" y="1612042"/>
            <a:ext cx="248115" cy="34746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cumento 49"/>
          <p:cNvSpPr/>
          <p:nvPr/>
        </p:nvSpPr>
        <p:spPr>
          <a:xfrm>
            <a:off x="1773177" y="2176837"/>
            <a:ext cx="2479845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 y define cambios en la estrategia de innovación</a:t>
            </a:r>
            <a:endParaRPr lang="es-CO" dirty="0"/>
          </a:p>
        </p:txBody>
      </p:sp>
      <p:cxnSp>
        <p:nvCxnSpPr>
          <p:cNvPr id="54" name="Conector angular 53"/>
          <p:cNvCxnSpPr>
            <a:stCxn id="20" idx="3"/>
            <a:endCxn id="32" idx="1"/>
          </p:cNvCxnSpPr>
          <p:nvPr/>
        </p:nvCxnSpPr>
        <p:spPr>
          <a:xfrm>
            <a:off x="4241052" y="1238767"/>
            <a:ext cx="284186" cy="1381714"/>
          </a:xfrm>
          <a:prstGeom prst="bentConnector3">
            <a:avLst>
              <a:gd name="adj1" fmla="val 3735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7" name="Llamada de flecha hacia arriba 26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5215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la Propiedad Intelectual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2228789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3809754" y="3582775"/>
            <a:ext cx="1964777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 de la gestión de la innovación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0625" y="871331"/>
            <a:ext cx="104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Junta Directiva</a:t>
            </a:r>
            <a:endParaRPr lang="es-CO" dirty="0"/>
          </a:p>
        </p:txBody>
      </p:sp>
      <p:sp>
        <p:nvSpPr>
          <p:cNvPr id="27" name="Documento 26"/>
          <p:cNvSpPr/>
          <p:nvPr/>
        </p:nvSpPr>
        <p:spPr>
          <a:xfrm>
            <a:off x="2386939" y="1977887"/>
            <a:ext cx="1434792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Propone cambios a la política de PI</a:t>
            </a:r>
            <a:endParaRPr lang="es-CO" dirty="0"/>
          </a:p>
        </p:txBody>
      </p:sp>
      <p:cxnSp>
        <p:nvCxnSpPr>
          <p:cNvPr id="17" name="Conector recto de flecha 16"/>
          <p:cNvCxnSpPr>
            <a:stCxn id="31" idx="3"/>
            <a:endCxn id="27" idx="1"/>
          </p:cNvCxnSpPr>
          <p:nvPr/>
        </p:nvCxnSpPr>
        <p:spPr>
          <a:xfrm flipV="1">
            <a:off x="2180423" y="2469173"/>
            <a:ext cx="206516" cy="141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56383" y="3355111"/>
            <a:ext cx="394178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56" idx="0"/>
          </p:cNvCxnSpPr>
          <p:nvPr/>
        </p:nvCxnSpPr>
        <p:spPr>
          <a:xfrm flipV="1">
            <a:off x="4792143" y="3355111"/>
            <a:ext cx="6026" cy="2276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48" idx="0"/>
          </p:cNvCxnSpPr>
          <p:nvPr/>
        </p:nvCxnSpPr>
        <p:spPr>
          <a:xfrm flipV="1">
            <a:off x="2711644" y="3355111"/>
            <a:ext cx="0" cy="2217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6822388" y="2002955"/>
            <a:ext cx="2114951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Define manejo de la PI para cada plan de proyecto de I+D+i</a:t>
            </a:r>
            <a:endParaRPr lang="es-CO" dirty="0"/>
          </a:p>
        </p:txBody>
      </p:sp>
      <p:cxnSp>
        <p:nvCxnSpPr>
          <p:cNvPr id="43" name="Conector angular 42"/>
          <p:cNvCxnSpPr>
            <a:stCxn id="27" idx="3"/>
            <a:endCxn id="63" idx="2"/>
          </p:cNvCxnSpPr>
          <p:nvPr/>
        </p:nvCxnSpPr>
        <p:spPr>
          <a:xfrm flipV="1">
            <a:off x="3821731" y="1657872"/>
            <a:ext cx="359146" cy="811301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ector fuera de página 52"/>
          <p:cNvSpPr/>
          <p:nvPr/>
        </p:nvSpPr>
        <p:spPr>
          <a:xfrm>
            <a:off x="8636138" y="1028600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048015" y="766406"/>
            <a:ext cx="2438266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Define cláusulas de PI y confidencialidad en contratos y convenios</a:t>
            </a:r>
            <a:endParaRPr lang="es-CO" dirty="0"/>
          </a:p>
        </p:txBody>
      </p:sp>
      <p:sp>
        <p:nvSpPr>
          <p:cNvPr id="31" name="Rectángulo 30"/>
          <p:cNvSpPr/>
          <p:nvPr/>
        </p:nvSpPr>
        <p:spPr>
          <a:xfrm>
            <a:off x="912895" y="1997276"/>
            <a:ext cx="1267528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Analiza el entorno tecnológico</a:t>
            </a:r>
            <a:endParaRPr lang="es-CO" dirty="0"/>
          </a:p>
        </p:txBody>
      </p:sp>
      <p:sp>
        <p:nvSpPr>
          <p:cNvPr id="47" name="Documento 46"/>
          <p:cNvSpPr/>
          <p:nvPr/>
        </p:nvSpPr>
        <p:spPr>
          <a:xfrm>
            <a:off x="95419" y="3580230"/>
            <a:ext cx="1521928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Cambios en la estrategia de innovación</a:t>
            </a:r>
            <a:endParaRPr lang="es-CO" dirty="0"/>
          </a:p>
        </p:txBody>
      </p:sp>
      <p:sp>
        <p:nvSpPr>
          <p:cNvPr id="48" name="Documento 47"/>
          <p:cNvSpPr/>
          <p:nvPr/>
        </p:nvSpPr>
        <p:spPr>
          <a:xfrm>
            <a:off x="1685417" y="3576851"/>
            <a:ext cx="2052453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Cambios en el modelo y estrategia de negocios</a:t>
            </a:r>
            <a:endParaRPr lang="es-CO" dirty="0"/>
          </a:p>
        </p:txBody>
      </p:sp>
      <p:cxnSp>
        <p:nvCxnSpPr>
          <p:cNvPr id="54" name="Conector recto 53"/>
          <p:cNvCxnSpPr>
            <a:stCxn id="47" idx="0"/>
          </p:cNvCxnSpPr>
          <p:nvPr/>
        </p:nvCxnSpPr>
        <p:spPr>
          <a:xfrm flipV="1">
            <a:off x="856383" y="3355111"/>
            <a:ext cx="0" cy="2251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endCxn id="27" idx="2"/>
          </p:cNvCxnSpPr>
          <p:nvPr/>
        </p:nvCxnSpPr>
        <p:spPr>
          <a:xfrm flipV="1">
            <a:off x="3104335" y="2895500"/>
            <a:ext cx="0" cy="45961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Documento 62"/>
          <p:cNvSpPr/>
          <p:nvPr/>
        </p:nvSpPr>
        <p:spPr>
          <a:xfrm>
            <a:off x="3713379" y="740259"/>
            <a:ext cx="934996" cy="982572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Define política de PI</a:t>
            </a:r>
            <a:endParaRPr lang="es-CO" dirty="0"/>
          </a:p>
        </p:txBody>
      </p:sp>
      <p:cxnSp>
        <p:nvCxnSpPr>
          <p:cNvPr id="66" name="Conector recto de flecha 65"/>
          <p:cNvCxnSpPr>
            <a:stCxn id="63" idx="1"/>
            <a:endCxn id="28" idx="3"/>
          </p:cNvCxnSpPr>
          <p:nvPr/>
        </p:nvCxnSpPr>
        <p:spPr>
          <a:xfrm flipH="1">
            <a:off x="3486281" y="1231545"/>
            <a:ext cx="227098" cy="8171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ángulo 66"/>
          <p:cNvSpPr/>
          <p:nvPr/>
        </p:nvSpPr>
        <p:spPr>
          <a:xfrm>
            <a:off x="4263953" y="1993897"/>
            <a:ext cx="2462596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Define manejo de la PI en las convocatorias de presentación de ideas</a:t>
            </a:r>
            <a:endParaRPr lang="es-CO" dirty="0"/>
          </a:p>
        </p:txBody>
      </p:sp>
      <p:cxnSp>
        <p:nvCxnSpPr>
          <p:cNvPr id="69" name="Conector angular 68"/>
          <p:cNvCxnSpPr>
            <a:stCxn id="63" idx="3"/>
            <a:endCxn id="67" idx="0"/>
          </p:cNvCxnSpPr>
          <p:nvPr/>
        </p:nvCxnSpPr>
        <p:spPr>
          <a:xfrm>
            <a:off x="4648375" y="1231545"/>
            <a:ext cx="846876" cy="762352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Proceso predefinido 69"/>
          <p:cNvSpPr/>
          <p:nvPr/>
        </p:nvSpPr>
        <p:spPr>
          <a:xfrm>
            <a:off x="5854995" y="3591379"/>
            <a:ext cx="1285298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ideas de I+D+i</a:t>
            </a:r>
            <a:endParaRPr lang="es-CO" dirty="0"/>
          </a:p>
        </p:txBody>
      </p:sp>
      <p:cxnSp>
        <p:nvCxnSpPr>
          <p:cNvPr id="72" name="Conector angular 71"/>
          <p:cNvCxnSpPr>
            <a:stCxn id="67" idx="2"/>
            <a:endCxn id="70" idx="0"/>
          </p:cNvCxnSpPr>
          <p:nvPr/>
        </p:nvCxnSpPr>
        <p:spPr>
          <a:xfrm rot="16200000" flipH="1">
            <a:off x="5671016" y="2764751"/>
            <a:ext cx="650862" cy="1002393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r 77"/>
          <p:cNvCxnSpPr>
            <a:stCxn id="63" idx="3"/>
            <a:endCxn id="46" idx="0"/>
          </p:cNvCxnSpPr>
          <p:nvPr/>
        </p:nvCxnSpPr>
        <p:spPr>
          <a:xfrm>
            <a:off x="4648375" y="1231545"/>
            <a:ext cx="3231489" cy="771410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Datos almacenados 80"/>
          <p:cNvSpPr/>
          <p:nvPr/>
        </p:nvSpPr>
        <p:spPr>
          <a:xfrm>
            <a:off x="7212177" y="3307179"/>
            <a:ext cx="1952796" cy="1204312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Portafolio de proyectos de I+D+i</a:t>
            </a:r>
            <a:endParaRPr lang="es-CO" dirty="0"/>
          </a:p>
        </p:txBody>
      </p:sp>
      <p:cxnSp>
        <p:nvCxnSpPr>
          <p:cNvPr id="84" name="Conector angular 83"/>
          <p:cNvCxnSpPr>
            <a:stCxn id="81" idx="0"/>
            <a:endCxn id="46" idx="2"/>
          </p:cNvCxnSpPr>
          <p:nvPr/>
        </p:nvCxnSpPr>
        <p:spPr>
          <a:xfrm rot="16200000" flipV="1">
            <a:off x="7855418" y="2974021"/>
            <a:ext cx="357604" cy="308711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r 85"/>
          <p:cNvCxnSpPr>
            <a:stCxn id="46" idx="3"/>
            <a:endCxn id="53" idx="2"/>
          </p:cNvCxnSpPr>
          <p:nvPr/>
        </p:nvCxnSpPr>
        <p:spPr>
          <a:xfrm flipH="1" flipV="1">
            <a:off x="8858613" y="1562360"/>
            <a:ext cx="78726" cy="913905"/>
          </a:xfrm>
          <a:prstGeom prst="bentConnector4">
            <a:avLst>
              <a:gd name="adj1" fmla="val -183850"/>
              <a:gd name="adj2" fmla="val 75895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9" name="Llamada de flecha hacia arriba 38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8459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7" grpId="0" animBg="1"/>
      <p:bldP spid="46" grpId="0" animBg="1"/>
      <p:bldP spid="53" grpId="0" animBg="1"/>
      <p:bldP spid="28" grpId="0" animBg="1"/>
      <p:bldP spid="31" grpId="0" animBg="1"/>
      <p:bldP spid="47" grpId="0" animBg="1"/>
      <p:bldP spid="48" grpId="0" animBg="1"/>
      <p:bldP spid="63" grpId="0" animBg="1"/>
      <p:bldP spid="67" grpId="0" animBg="1"/>
      <p:bldP spid="70" grpId="0" animBg="1"/>
      <p:bldP spid="8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la Propiedad Intelectual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2228789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730288" y="3591379"/>
            <a:ext cx="2648170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del portafolio de proyectos de I+D+i</a:t>
            </a:r>
            <a:endParaRPr lang="es-CO" dirty="0"/>
          </a:p>
        </p:txBody>
      </p:sp>
      <p:sp>
        <p:nvSpPr>
          <p:cNvPr id="46" name="Rectángulo 45"/>
          <p:cNvSpPr/>
          <p:nvPr/>
        </p:nvSpPr>
        <p:spPr>
          <a:xfrm>
            <a:off x="5253008" y="1967006"/>
            <a:ext cx="1249995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Tramita protección</a:t>
            </a:r>
            <a:endParaRPr lang="es-CO" dirty="0"/>
          </a:p>
        </p:txBody>
      </p:sp>
      <p:sp>
        <p:nvSpPr>
          <p:cNvPr id="53" name="Conector fuera de página 52"/>
          <p:cNvSpPr/>
          <p:nvPr/>
        </p:nvSpPr>
        <p:spPr>
          <a:xfrm>
            <a:off x="106133" y="373517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52995" y="1725478"/>
            <a:ext cx="1471194" cy="142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Evalúa necesidad y modalidad de protección de la PI</a:t>
            </a:r>
            <a:endParaRPr lang="es-CO" dirty="0"/>
          </a:p>
        </p:txBody>
      </p:sp>
      <p:sp>
        <p:nvSpPr>
          <p:cNvPr id="70" name="Proceso predefinido 69"/>
          <p:cNvSpPr/>
          <p:nvPr/>
        </p:nvSpPr>
        <p:spPr>
          <a:xfrm>
            <a:off x="3585570" y="3591379"/>
            <a:ext cx="1745744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proyectos de I+D+i</a:t>
            </a:r>
            <a:endParaRPr lang="es-CO" dirty="0"/>
          </a:p>
        </p:txBody>
      </p:sp>
      <p:cxnSp>
        <p:nvCxnSpPr>
          <p:cNvPr id="13" name="Conector recto de flecha 12"/>
          <p:cNvCxnSpPr>
            <a:stCxn id="53" idx="3"/>
            <a:endCxn id="56" idx="1"/>
          </p:cNvCxnSpPr>
          <p:nvPr/>
        </p:nvCxnSpPr>
        <p:spPr>
          <a:xfrm>
            <a:off x="551082" y="4002055"/>
            <a:ext cx="179206" cy="558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56" idx="3"/>
            <a:endCxn id="70" idx="1"/>
          </p:cNvCxnSpPr>
          <p:nvPr/>
        </p:nvCxnSpPr>
        <p:spPr>
          <a:xfrm>
            <a:off x="3378458" y="4007642"/>
            <a:ext cx="207112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ecisión 41"/>
          <p:cNvSpPr/>
          <p:nvPr/>
        </p:nvSpPr>
        <p:spPr>
          <a:xfrm>
            <a:off x="2492750" y="1687788"/>
            <a:ext cx="2610855" cy="151156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¿Necesidad de protección?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31" idx="3"/>
            <a:endCxn id="42" idx="1"/>
          </p:cNvCxnSpPr>
          <p:nvPr/>
        </p:nvCxnSpPr>
        <p:spPr>
          <a:xfrm>
            <a:off x="2324189" y="2438439"/>
            <a:ext cx="168561" cy="51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42" idx="3"/>
            <a:endCxn id="46" idx="1"/>
          </p:cNvCxnSpPr>
          <p:nvPr/>
        </p:nvCxnSpPr>
        <p:spPr>
          <a:xfrm flipV="1">
            <a:off x="5103605" y="2440316"/>
            <a:ext cx="149403" cy="325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923905" y="206102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49" name="Decisión 48"/>
          <p:cNvSpPr/>
          <p:nvPr/>
        </p:nvSpPr>
        <p:spPr>
          <a:xfrm>
            <a:off x="6726549" y="1684409"/>
            <a:ext cx="2417452" cy="151156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¿Protección lograda?</a:t>
            </a:r>
            <a:endParaRPr lang="es-CO" sz="1600" dirty="0"/>
          </a:p>
        </p:txBody>
      </p:sp>
      <p:cxnSp>
        <p:nvCxnSpPr>
          <p:cNvPr id="25" name="Conector recto de flecha 24"/>
          <p:cNvCxnSpPr>
            <a:stCxn id="46" idx="3"/>
            <a:endCxn id="49" idx="1"/>
          </p:cNvCxnSpPr>
          <p:nvPr/>
        </p:nvCxnSpPr>
        <p:spPr>
          <a:xfrm flipV="1">
            <a:off x="6503003" y="2440193"/>
            <a:ext cx="223546" cy="12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onector fuera de página 51"/>
          <p:cNvSpPr/>
          <p:nvPr/>
        </p:nvSpPr>
        <p:spPr>
          <a:xfrm>
            <a:off x="7711989" y="346829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30" name="Conector recto de flecha 29"/>
          <p:cNvCxnSpPr>
            <a:stCxn id="49" idx="2"/>
            <a:endCxn id="52" idx="0"/>
          </p:cNvCxnSpPr>
          <p:nvPr/>
        </p:nvCxnSpPr>
        <p:spPr>
          <a:xfrm flipH="1">
            <a:off x="7934464" y="3195976"/>
            <a:ext cx="811" cy="27231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7592105" y="307620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34" name="Conector angular 33"/>
          <p:cNvCxnSpPr>
            <a:stCxn id="70" idx="0"/>
            <a:endCxn id="31" idx="2"/>
          </p:cNvCxnSpPr>
          <p:nvPr/>
        </p:nvCxnSpPr>
        <p:spPr>
          <a:xfrm rot="16200000" flipV="1">
            <a:off x="2803527" y="1936464"/>
            <a:ext cx="439980" cy="286985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2" name="Llamada de flecha hacia arriba 31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1895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 animBg="1"/>
      <p:bldP spid="53" grpId="0" animBg="1"/>
      <p:bldP spid="31" grpId="0" animBg="1"/>
      <p:bldP spid="70" grpId="0" animBg="1"/>
      <p:bldP spid="42" grpId="0" animBg="1"/>
      <p:bldP spid="22" grpId="0"/>
      <p:bldP spid="49" grpId="0" animBg="1"/>
      <p:bldP spid="52" grpId="0" animBg="1"/>
      <p:bldP spid="5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la Propiedad Intelectual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2228789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31" name="Rectángulo 30"/>
          <p:cNvSpPr/>
          <p:nvPr/>
        </p:nvSpPr>
        <p:spPr>
          <a:xfrm>
            <a:off x="1607735" y="2013068"/>
            <a:ext cx="1471194" cy="958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Valora, mantiene y negocia la PI</a:t>
            </a:r>
            <a:endParaRPr lang="es-CO" dirty="0"/>
          </a:p>
        </p:txBody>
      </p:sp>
      <p:sp>
        <p:nvSpPr>
          <p:cNvPr id="52" name="Conector fuera de página 51"/>
          <p:cNvSpPr/>
          <p:nvPr/>
        </p:nvSpPr>
        <p:spPr>
          <a:xfrm>
            <a:off x="895819" y="2228789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14" name="Conector recto de flecha 13"/>
          <p:cNvCxnSpPr>
            <a:stCxn id="52" idx="3"/>
            <a:endCxn id="31" idx="1"/>
          </p:cNvCxnSpPr>
          <p:nvPr/>
        </p:nvCxnSpPr>
        <p:spPr>
          <a:xfrm flipV="1">
            <a:off x="1340768" y="2492370"/>
            <a:ext cx="266967" cy="329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roceso predefinido 31"/>
          <p:cNvSpPr/>
          <p:nvPr/>
        </p:nvSpPr>
        <p:spPr>
          <a:xfrm>
            <a:off x="1365834" y="3582775"/>
            <a:ext cx="1964777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Evaluación de la gestión de la innovación</a:t>
            </a:r>
            <a:endParaRPr lang="es-CO" dirty="0"/>
          </a:p>
        </p:txBody>
      </p:sp>
      <p:cxnSp>
        <p:nvCxnSpPr>
          <p:cNvPr id="17" name="Conector recto de flecha 16"/>
          <p:cNvCxnSpPr>
            <a:stCxn id="31" idx="2"/>
            <a:endCxn id="32" idx="0"/>
          </p:cNvCxnSpPr>
          <p:nvPr/>
        </p:nvCxnSpPr>
        <p:spPr>
          <a:xfrm>
            <a:off x="2343332" y="2971671"/>
            <a:ext cx="4891" cy="611104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19" name="Llamada de flecha hacia arriba 18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6391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2" grpId="0" animBg="1"/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31541" y="47917"/>
            <a:ext cx="641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de la Propiedad Intelectual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3836" y="433355"/>
            <a:ext cx="2950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Fuente: Adaptado de Robledo (2016)</a:t>
            </a:r>
            <a:endParaRPr lang="es-CO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985" y="2228789"/>
            <a:ext cx="93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 + D + i</a:t>
            </a:r>
            <a:endParaRPr lang="es-CO" dirty="0"/>
          </a:p>
        </p:txBody>
      </p:sp>
      <p:sp>
        <p:nvSpPr>
          <p:cNvPr id="56" name="Proceso predefinido 55"/>
          <p:cNvSpPr/>
          <p:nvPr/>
        </p:nvSpPr>
        <p:spPr>
          <a:xfrm>
            <a:off x="730288" y="3591379"/>
            <a:ext cx="2648170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del portafolio de proyectos de I+D+i</a:t>
            </a:r>
            <a:endParaRPr lang="es-CO" dirty="0"/>
          </a:p>
        </p:txBody>
      </p:sp>
      <p:sp>
        <p:nvSpPr>
          <p:cNvPr id="46" name="Rectángulo 45"/>
          <p:cNvSpPr/>
          <p:nvPr/>
        </p:nvSpPr>
        <p:spPr>
          <a:xfrm>
            <a:off x="5253008" y="1967006"/>
            <a:ext cx="1249995" cy="9466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Tramita protección</a:t>
            </a:r>
            <a:endParaRPr lang="es-CO" dirty="0"/>
          </a:p>
        </p:txBody>
      </p:sp>
      <p:sp>
        <p:nvSpPr>
          <p:cNvPr id="53" name="Conector fuera de página 52"/>
          <p:cNvSpPr/>
          <p:nvPr/>
        </p:nvSpPr>
        <p:spPr>
          <a:xfrm>
            <a:off x="106133" y="373517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52995" y="1725478"/>
            <a:ext cx="1471194" cy="142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Evalúa necesidad y modalidad de protección de la PI</a:t>
            </a:r>
            <a:endParaRPr lang="es-CO" dirty="0"/>
          </a:p>
        </p:txBody>
      </p:sp>
      <p:sp>
        <p:nvSpPr>
          <p:cNvPr id="70" name="Proceso predefinido 69"/>
          <p:cNvSpPr/>
          <p:nvPr/>
        </p:nvSpPr>
        <p:spPr>
          <a:xfrm>
            <a:off x="3585570" y="3591379"/>
            <a:ext cx="1745744" cy="832526"/>
          </a:xfrm>
          <a:prstGeom prst="flowChartPredefined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Gestión de proyectos de I+D+i</a:t>
            </a:r>
            <a:endParaRPr lang="es-CO" dirty="0"/>
          </a:p>
        </p:txBody>
      </p:sp>
      <p:cxnSp>
        <p:nvCxnSpPr>
          <p:cNvPr id="13" name="Conector recto de flecha 12"/>
          <p:cNvCxnSpPr>
            <a:stCxn id="53" idx="3"/>
            <a:endCxn id="56" idx="1"/>
          </p:cNvCxnSpPr>
          <p:nvPr/>
        </p:nvCxnSpPr>
        <p:spPr>
          <a:xfrm>
            <a:off x="551082" y="4002055"/>
            <a:ext cx="179206" cy="5587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56" idx="3"/>
            <a:endCxn id="70" idx="1"/>
          </p:cNvCxnSpPr>
          <p:nvPr/>
        </p:nvCxnSpPr>
        <p:spPr>
          <a:xfrm>
            <a:off x="3378458" y="4007642"/>
            <a:ext cx="207112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ecisión 41"/>
          <p:cNvSpPr/>
          <p:nvPr/>
        </p:nvSpPr>
        <p:spPr>
          <a:xfrm>
            <a:off x="2492750" y="1687788"/>
            <a:ext cx="2610855" cy="151156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¿Necesidad de protección?</a:t>
            </a:r>
            <a:endParaRPr lang="es-CO" dirty="0"/>
          </a:p>
        </p:txBody>
      </p:sp>
      <p:cxnSp>
        <p:nvCxnSpPr>
          <p:cNvPr id="18" name="Conector recto de flecha 17"/>
          <p:cNvCxnSpPr>
            <a:stCxn id="31" idx="3"/>
            <a:endCxn id="42" idx="1"/>
          </p:cNvCxnSpPr>
          <p:nvPr/>
        </p:nvCxnSpPr>
        <p:spPr>
          <a:xfrm>
            <a:off x="2324189" y="2438439"/>
            <a:ext cx="168561" cy="513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42" idx="3"/>
            <a:endCxn id="46" idx="1"/>
          </p:cNvCxnSpPr>
          <p:nvPr/>
        </p:nvCxnSpPr>
        <p:spPr>
          <a:xfrm flipV="1">
            <a:off x="5103605" y="2440316"/>
            <a:ext cx="149403" cy="3256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923905" y="2061027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sp>
        <p:nvSpPr>
          <p:cNvPr id="49" name="Decisión 48"/>
          <p:cNvSpPr/>
          <p:nvPr/>
        </p:nvSpPr>
        <p:spPr>
          <a:xfrm>
            <a:off x="6726549" y="1684409"/>
            <a:ext cx="2417452" cy="1511567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¿Protección lograda?</a:t>
            </a:r>
            <a:endParaRPr lang="es-CO" sz="1600" dirty="0"/>
          </a:p>
        </p:txBody>
      </p:sp>
      <p:cxnSp>
        <p:nvCxnSpPr>
          <p:cNvPr id="25" name="Conector recto de flecha 24"/>
          <p:cNvCxnSpPr>
            <a:stCxn id="46" idx="3"/>
            <a:endCxn id="49" idx="1"/>
          </p:cNvCxnSpPr>
          <p:nvPr/>
        </p:nvCxnSpPr>
        <p:spPr>
          <a:xfrm flipV="1">
            <a:off x="6503003" y="2440193"/>
            <a:ext cx="223546" cy="12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Conector fuera de página 51"/>
          <p:cNvSpPr/>
          <p:nvPr/>
        </p:nvSpPr>
        <p:spPr>
          <a:xfrm>
            <a:off x="7711989" y="3468295"/>
            <a:ext cx="444949" cy="53376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cxnSp>
        <p:nvCxnSpPr>
          <p:cNvPr id="30" name="Conector recto de flecha 29"/>
          <p:cNvCxnSpPr>
            <a:stCxn id="49" idx="2"/>
            <a:endCxn id="52" idx="0"/>
          </p:cNvCxnSpPr>
          <p:nvPr/>
        </p:nvCxnSpPr>
        <p:spPr>
          <a:xfrm flipH="1">
            <a:off x="7934464" y="3195976"/>
            <a:ext cx="811" cy="272319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7592105" y="3076203"/>
            <a:ext cx="3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Sí</a:t>
            </a:r>
            <a:endParaRPr lang="es-CO" dirty="0"/>
          </a:p>
        </p:txBody>
      </p:sp>
      <p:cxnSp>
        <p:nvCxnSpPr>
          <p:cNvPr id="34" name="Conector angular 33"/>
          <p:cNvCxnSpPr>
            <a:stCxn id="70" idx="0"/>
            <a:endCxn id="31" idx="2"/>
          </p:cNvCxnSpPr>
          <p:nvPr/>
        </p:nvCxnSpPr>
        <p:spPr>
          <a:xfrm rot="16200000" flipV="1">
            <a:off x="2803527" y="1936464"/>
            <a:ext cx="439980" cy="2869850"/>
          </a:xfrm>
          <a:prstGeom prst="bentConnector3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rminador 28"/>
          <p:cNvSpPr/>
          <p:nvPr/>
        </p:nvSpPr>
        <p:spPr>
          <a:xfrm>
            <a:off x="5149223" y="892021"/>
            <a:ext cx="1353780" cy="619765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Fin</a:t>
            </a:r>
            <a:endParaRPr lang="es-CO" dirty="0"/>
          </a:p>
        </p:txBody>
      </p:sp>
      <p:cxnSp>
        <p:nvCxnSpPr>
          <p:cNvPr id="14" name="Conector angular 13"/>
          <p:cNvCxnSpPr>
            <a:stCxn id="42" idx="0"/>
            <a:endCxn id="29" idx="1"/>
          </p:cNvCxnSpPr>
          <p:nvPr/>
        </p:nvCxnSpPr>
        <p:spPr>
          <a:xfrm rot="5400000" flipH="1" flipV="1">
            <a:off x="4230758" y="769324"/>
            <a:ext cx="485884" cy="1351045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49" idx="0"/>
            <a:endCxn id="29" idx="3"/>
          </p:cNvCxnSpPr>
          <p:nvPr/>
        </p:nvCxnSpPr>
        <p:spPr>
          <a:xfrm rot="16200000" flipV="1">
            <a:off x="6977887" y="727021"/>
            <a:ext cx="482505" cy="1432272"/>
          </a:xfrm>
          <a:prstGeom prst="bentConnector2">
            <a:avLst/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3794445" y="1302719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912225" y="1311323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</a:t>
            </a:r>
            <a:endParaRPr lang="es-CO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38" name="Llamada de flecha hacia arriba 37"/>
          <p:cNvSpPr/>
          <p:nvPr/>
        </p:nvSpPr>
        <p:spPr>
          <a:xfrm>
            <a:off x="1354968" y="4284874"/>
            <a:ext cx="1332000" cy="84592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Procesos O. de Innovación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55994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70584" y="2007704"/>
            <a:ext cx="27601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 smtClean="0"/>
              <a:t>Gracias</a:t>
            </a:r>
            <a:endParaRPr lang="es-CO" sz="6600" b="1" dirty="0"/>
          </a:p>
        </p:txBody>
      </p:sp>
    </p:spTree>
    <p:extLst>
      <p:ext uri="{BB962C8B-B14F-4D97-AF65-F5344CB8AC3E}">
        <p14:creationId xmlns:p14="http://schemas.microsoft.com/office/powerpoint/2010/main" val="3865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191806" y="2301776"/>
            <a:ext cx="2925576" cy="1075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564" y="1462520"/>
            <a:ext cx="873098" cy="12584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3" y="1465161"/>
            <a:ext cx="783210" cy="1404565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1930571" y="1603336"/>
            <a:ext cx="5175993" cy="59835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Proceso</a:t>
            </a:r>
            <a:endParaRPr lang="es-CO" b="1" dirty="0"/>
          </a:p>
        </p:txBody>
      </p:sp>
      <p:sp>
        <p:nvSpPr>
          <p:cNvPr id="31" name="Rectangle 30"/>
          <p:cNvSpPr/>
          <p:nvPr/>
        </p:nvSpPr>
        <p:spPr>
          <a:xfrm>
            <a:off x="3191054" y="2301223"/>
            <a:ext cx="2925576" cy="1315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-           </a:t>
            </a:r>
            <a:r>
              <a:rPr lang="es-CO" dirty="0" smtClean="0">
                <a:solidFill>
                  <a:schemeClr val="tx1"/>
                </a:solidFill>
              </a:rPr>
              <a:t>Actividades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es-CO" b="1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479692" y="2400753"/>
            <a:ext cx="711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56371" y="2430298"/>
            <a:ext cx="1349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Conocimiento</a:t>
            </a:r>
            <a:endParaRPr lang="es-CO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657123" y="2644127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Habilidades</a:t>
            </a:r>
            <a:endParaRPr lang="es-CO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1657875" y="2872175"/>
            <a:ext cx="1144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Experiencia</a:t>
            </a:r>
            <a:endParaRPr lang="es-CO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658626" y="3100223"/>
            <a:ext cx="106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Problemas</a:t>
            </a:r>
            <a:endParaRPr lang="es-CO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119996" y="2401305"/>
            <a:ext cx="711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92826" y="2701001"/>
            <a:ext cx="121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Innovación</a:t>
            </a:r>
            <a:endParaRPr lang="es-CO" dirty="0"/>
          </a:p>
        </p:txBody>
      </p:sp>
      <p:cxnSp>
        <p:nvCxnSpPr>
          <p:cNvPr id="39" name="Curved Connector 38"/>
          <p:cNvCxnSpPr>
            <a:stCxn id="38" idx="0"/>
            <a:endCxn id="28" idx="1"/>
          </p:cNvCxnSpPr>
          <p:nvPr/>
        </p:nvCxnSpPr>
        <p:spPr>
          <a:xfrm rot="5400000" flipH="1" flipV="1">
            <a:off x="6598945" y="2193383"/>
            <a:ext cx="609261" cy="40597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ight Brace 39"/>
          <p:cNvSpPr/>
          <p:nvPr/>
        </p:nvSpPr>
        <p:spPr>
          <a:xfrm>
            <a:off x="3377641" y="2358098"/>
            <a:ext cx="379124" cy="12590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517" y="3114071"/>
            <a:ext cx="1095732" cy="1263682"/>
          </a:xfrm>
          <a:prstGeom prst="rect">
            <a:avLst/>
          </a:prstGeom>
        </p:spPr>
      </p:pic>
      <p:cxnSp>
        <p:nvCxnSpPr>
          <p:cNvPr id="42" name="Curved Connector 41"/>
          <p:cNvCxnSpPr>
            <a:endCxn id="41" idx="1"/>
          </p:cNvCxnSpPr>
          <p:nvPr/>
        </p:nvCxnSpPr>
        <p:spPr>
          <a:xfrm rot="16200000" flipH="1">
            <a:off x="6529094" y="3149489"/>
            <a:ext cx="767914" cy="42493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de innovación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46" name="Llamada de flecha hacia arriba 45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1934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3" grpId="0"/>
      <p:bldP spid="34" grpId="0"/>
      <p:bldP spid="35" grpId="0"/>
      <p:bldP spid="36" grpId="0"/>
      <p:bldP spid="38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/>
          <p:cNvGraphicFramePr/>
          <p:nvPr>
            <p:extLst/>
          </p:nvPr>
        </p:nvGraphicFramePr>
        <p:xfrm>
          <a:off x="179366" y="1533265"/>
          <a:ext cx="881987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948359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1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ra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E</a:t>
            </a:r>
            <a:r>
              <a:rPr lang="en-US" sz="3200" b="1" dirty="0" err="1" smtClean="0">
                <a:solidFill>
                  <a:srgbClr val="254061"/>
                </a:solidFill>
              </a:rPr>
              <a:t>mpuje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T</a:t>
            </a:r>
            <a:r>
              <a:rPr lang="en-US" sz="3200" b="1" dirty="0" err="1" smtClean="0">
                <a:solidFill>
                  <a:srgbClr val="254061"/>
                </a:solidFill>
              </a:rPr>
              <a:t>ecnológico</a:t>
            </a:r>
            <a:r>
              <a:rPr lang="en-US" sz="3200" b="1" dirty="0" smtClean="0">
                <a:solidFill>
                  <a:srgbClr val="254061"/>
                </a:solidFill>
              </a:rPr>
              <a:t> (</a:t>
            </a:r>
            <a:r>
              <a:rPr lang="en-US" sz="3200" b="1" i="1" dirty="0" smtClean="0">
                <a:solidFill>
                  <a:srgbClr val="254061"/>
                </a:solidFill>
              </a:rPr>
              <a:t>Technology </a:t>
            </a:r>
            <a:r>
              <a:rPr lang="en-US" sz="3200" b="1" i="1" dirty="0">
                <a:solidFill>
                  <a:srgbClr val="254061"/>
                </a:solidFill>
              </a:rPr>
              <a:t>P</a:t>
            </a:r>
            <a:r>
              <a:rPr lang="en-US" sz="3200" b="1" i="1" dirty="0" smtClean="0">
                <a:solidFill>
                  <a:srgbClr val="254061"/>
                </a:solidFill>
              </a:rPr>
              <a:t>ush</a:t>
            </a:r>
            <a:r>
              <a:rPr lang="en-US" sz="3200" b="1" dirty="0" smtClean="0">
                <a:solidFill>
                  <a:srgbClr val="254061"/>
                </a:solidFill>
              </a:rPr>
              <a:t>)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6463" y="3526272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254061"/>
                </a:solidFill>
              </a:rPr>
              <a:t>Fuente: </a:t>
            </a:r>
            <a:r>
              <a:rPr lang="es-ES_tradnl" dirty="0" err="1">
                <a:solidFill>
                  <a:srgbClr val="254061"/>
                </a:solidFill>
              </a:rPr>
              <a:t>Rothwell</a:t>
            </a:r>
            <a:r>
              <a:rPr lang="es-ES_tradnl" dirty="0">
                <a:solidFill>
                  <a:srgbClr val="254061"/>
                </a:solidFill>
              </a:rPr>
              <a:t>, R</a:t>
            </a:r>
            <a:r>
              <a:rPr lang="es-ES_tradnl" dirty="0" smtClean="0">
                <a:solidFill>
                  <a:srgbClr val="254061"/>
                </a:solidFill>
              </a:rPr>
              <a:t>. (1994</a:t>
            </a:r>
            <a:r>
              <a:rPr lang="es-ES_tradnl" dirty="0">
                <a:solidFill>
                  <a:srgbClr val="254061"/>
                </a:solidFill>
              </a:rPr>
              <a:t>, p. </a:t>
            </a:r>
            <a:r>
              <a:rPr lang="es-ES_tradnl" dirty="0" smtClean="0">
                <a:solidFill>
                  <a:srgbClr val="254061"/>
                </a:solidFill>
              </a:rPr>
              <a:t>8)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2660" y="1879630"/>
            <a:ext cx="5521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254061"/>
                </a:solidFill>
              </a:rPr>
              <a:t>Contexto</a:t>
            </a:r>
            <a:r>
              <a:rPr lang="es-CO" sz="2400" dirty="0" smtClean="0">
                <a:solidFill>
                  <a:srgbClr val="254061"/>
                </a:solidFill>
              </a:rPr>
              <a:t>: Finales de la 2</a:t>
            </a:r>
            <a:r>
              <a:rPr lang="es-CO" sz="2400" baseline="30000" dirty="0" smtClean="0">
                <a:solidFill>
                  <a:srgbClr val="254061"/>
                </a:solidFill>
              </a:rPr>
              <a:t>da</a:t>
            </a:r>
            <a:r>
              <a:rPr lang="es-CO" sz="2400" dirty="0" smtClean="0">
                <a:solidFill>
                  <a:srgbClr val="254061"/>
                </a:solidFill>
              </a:rPr>
              <a:t> Guerra Mundial </a:t>
            </a:r>
            <a:endParaRPr lang="es-CO" sz="2400" dirty="0">
              <a:solidFill>
                <a:srgbClr val="25406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2" name="Llamada de flecha hacia arriba 21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12838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141118" y="1541617"/>
          <a:ext cx="881987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9116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2</a:t>
            </a:r>
            <a:r>
              <a:rPr lang="en-US" sz="3200" b="1" baseline="30000" dirty="0" smtClean="0">
                <a:solidFill>
                  <a:srgbClr val="254061"/>
                </a:solidFill>
              </a:rPr>
              <a:t>da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J</a:t>
            </a:r>
            <a:r>
              <a:rPr lang="en-US" sz="3200" b="1" dirty="0" err="1" smtClean="0">
                <a:solidFill>
                  <a:srgbClr val="254061"/>
                </a:solidFill>
              </a:rPr>
              <a:t>alonamiento</a:t>
            </a:r>
            <a:r>
              <a:rPr lang="en-US" sz="3200" b="1" dirty="0" smtClean="0">
                <a:solidFill>
                  <a:srgbClr val="254061"/>
                </a:solidFill>
              </a:rPr>
              <a:t> de la </a:t>
            </a:r>
            <a:r>
              <a:rPr lang="en-US" sz="3200" b="1" dirty="0" err="1">
                <a:solidFill>
                  <a:srgbClr val="254061"/>
                </a:solidFill>
              </a:rPr>
              <a:t>D</a:t>
            </a:r>
            <a:r>
              <a:rPr lang="en-US" sz="3200" b="1" dirty="0" err="1" smtClean="0">
                <a:solidFill>
                  <a:srgbClr val="254061"/>
                </a:solidFill>
              </a:rPr>
              <a:t>emanda</a:t>
            </a:r>
            <a:r>
              <a:rPr lang="en-US" sz="3200" b="1" dirty="0" smtClean="0">
                <a:solidFill>
                  <a:srgbClr val="254061"/>
                </a:solidFill>
              </a:rPr>
              <a:t> (</a:t>
            </a:r>
            <a:r>
              <a:rPr lang="en-US" sz="3200" b="1" i="1" dirty="0" smtClean="0">
                <a:solidFill>
                  <a:srgbClr val="254061"/>
                </a:solidFill>
              </a:rPr>
              <a:t>Market </a:t>
            </a:r>
            <a:r>
              <a:rPr lang="en-US" sz="3200" b="1" i="1" dirty="0">
                <a:solidFill>
                  <a:srgbClr val="254061"/>
                </a:solidFill>
              </a:rPr>
              <a:t>P</a:t>
            </a:r>
            <a:r>
              <a:rPr lang="en-US" sz="3200" b="1" i="1" dirty="0" smtClean="0">
                <a:solidFill>
                  <a:srgbClr val="254061"/>
                </a:solidFill>
              </a:rPr>
              <a:t>ull</a:t>
            </a:r>
            <a:r>
              <a:rPr lang="en-US" sz="3200" b="1" dirty="0" smtClean="0">
                <a:solidFill>
                  <a:srgbClr val="254061"/>
                </a:solidFill>
              </a:rPr>
              <a:t>)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5334" y="385724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254061"/>
                </a:solidFill>
              </a:rPr>
              <a:t>Fuente: </a:t>
            </a:r>
            <a:r>
              <a:rPr lang="es-ES_tradnl" dirty="0" err="1">
                <a:solidFill>
                  <a:srgbClr val="254061"/>
                </a:solidFill>
              </a:rPr>
              <a:t>Rothwell</a:t>
            </a:r>
            <a:r>
              <a:rPr lang="es-ES_tradnl" dirty="0">
                <a:solidFill>
                  <a:srgbClr val="254061"/>
                </a:solidFill>
              </a:rPr>
              <a:t>, </a:t>
            </a:r>
            <a:r>
              <a:rPr lang="es-ES_tradnl" dirty="0" smtClean="0">
                <a:solidFill>
                  <a:srgbClr val="254061"/>
                </a:solidFill>
              </a:rPr>
              <a:t>R. (1994</a:t>
            </a:r>
            <a:r>
              <a:rPr lang="es-ES_tradnl" dirty="0">
                <a:solidFill>
                  <a:srgbClr val="254061"/>
                </a:solidFill>
              </a:rPr>
              <a:t>, p. </a:t>
            </a:r>
            <a:r>
              <a:rPr lang="es-ES_tradnl" dirty="0" smtClean="0">
                <a:solidFill>
                  <a:srgbClr val="254061"/>
                </a:solidFill>
              </a:rPr>
              <a:t>9)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2661" y="1809079"/>
            <a:ext cx="479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254061"/>
                </a:solidFill>
              </a:rPr>
              <a:t>Contexto</a:t>
            </a:r>
            <a:r>
              <a:rPr lang="es-CO" sz="2400" dirty="0" smtClean="0">
                <a:solidFill>
                  <a:srgbClr val="254061"/>
                </a:solidFill>
              </a:rPr>
              <a:t>: Mediados de los años 60’s</a:t>
            </a:r>
            <a:endParaRPr lang="es-CO" sz="2400" dirty="0">
              <a:solidFill>
                <a:srgbClr val="25406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0" name="Llamada de flecha hacia arriba 19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3167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/>
          </p:nvPr>
        </p:nvGraphicFramePr>
        <p:xfrm>
          <a:off x="829064" y="1118311"/>
          <a:ext cx="709118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98203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54061"/>
                </a:solidFill>
              </a:rPr>
              <a:t>1ra y 2da </a:t>
            </a:r>
            <a:r>
              <a:rPr lang="en-US" sz="3200" b="1" dirty="0" err="1">
                <a:solidFill>
                  <a:srgbClr val="254061"/>
                </a:solidFill>
              </a:rPr>
              <a:t>G</a:t>
            </a:r>
            <a:r>
              <a:rPr lang="en-US" sz="3200" b="1" dirty="0" err="1" smtClean="0">
                <a:solidFill>
                  <a:srgbClr val="254061"/>
                </a:solidFill>
              </a:rPr>
              <a:t>eneración</a:t>
            </a:r>
            <a:r>
              <a:rPr lang="en-US" sz="3200" b="1" dirty="0" smtClean="0">
                <a:solidFill>
                  <a:srgbClr val="254061"/>
                </a:solidFill>
              </a:rPr>
              <a:t>: </a:t>
            </a:r>
            <a:r>
              <a:rPr lang="en-US" sz="3200" b="1" dirty="0" err="1">
                <a:solidFill>
                  <a:srgbClr val="254061"/>
                </a:solidFill>
              </a:rPr>
              <a:t>M</a:t>
            </a:r>
            <a:r>
              <a:rPr lang="en-US" sz="3200" b="1" dirty="0" err="1" smtClean="0">
                <a:solidFill>
                  <a:srgbClr val="254061"/>
                </a:solidFill>
              </a:rPr>
              <a:t>odelos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 smtClean="0">
                <a:solidFill>
                  <a:srgbClr val="254061"/>
                </a:solidFill>
              </a:rPr>
              <a:t>por</a:t>
            </a:r>
            <a:r>
              <a:rPr lang="en-US" sz="3200" b="1" dirty="0" smtClean="0">
                <a:solidFill>
                  <a:srgbClr val="254061"/>
                </a:solidFill>
              </a:rPr>
              <a:t> </a:t>
            </a:r>
            <a:r>
              <a:rPr lang="en-US" sz="3200" b="1" dirty="0" err="1">
                <a:solidFill>
                  <a:srgbClr val="254061"/>
                </a:solidFill>
              </a:rPr>
              <a:t>E</a:t>
            </a:r>
            <a:r>
              <a:rPr lang="en-US" sz="3200" b="1" dirty="0" err="1" smtClean="0">
                <a:solidFill>
                  <a:srgbClr val="254061"/>
                </a:solidFill>
              </a:rPr>
              <a:t>tapas</a:t>
            </a:r>
            <a:r>
              <a:rPr lang="en-US" sz="3200" b="1" dirty="0" smtClean="0">
                <a:solidFill>
                  <a:srgbClr val="254061"/>
                </a:solidFill>
              </a:rPr>
              <a:t> (</a:t>
            </a:r>
            <a:r>
              <a:rPr lang="en-US" sz="3200" b="1" dirty="0" err="1">
                <a:solidFill>
                  <a:srgbClr val="254061"/>
                </a:solidFill>
              </a:rPr>
              <a:t>L</a:t>
            </a:r>
            <a:r>
              <a:rPr lang="en-US" sz="3200" b="1" dirty="0" err="1" smtClean="0">
                <a:solidFill>
                  <a:srgbClr val="254061"/>
                </a:solidFill>
              </a:rPr>
              <a:t>ineales</a:t>
            </a:r>
            <a:r>
              <a:rPr lang="en-US" sz="3200" b="1" dirty="0" smtClean="0">
                <a:solidFill>
                  <a:srgbClr val="254061"/>
                </a:solidFill>
              </a:rPr>
              <a:t>)</a:t>
            </a:r>
            <a:endParaRPr lang="en-US" sz="3200" b="1" dirty="0">
              <a:solidFill>
                <a:srgbClr val="25406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2400" y="3030960"/>
            <a:ext cx="272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254061"/>
                </a:solidFill>
              </a:rPr>
              <a:t>Fuente: </a:t>
            </a:r>
            <a:r>
              <a:rPr lang="es-ES_tradnl" dirty="0" err="1" smtClean="0">
                <a:solidFill>
                  <a:srgbClr val="254061"/>
                </a:solidFill>
              </a:rPr>
              <a:t>Saren</a:t>
            </a:r>
            <a:r>
              <a:rPr lang="es-ES_tradnl" dirty="0">
                <a:solidFill>
                  <a:srgbClr val="254061"/>
                </a:solidFill>
              </a:rPr>
              <a:t> </a:t>
            </a:r>
            <a:r>
              <a:rPr lang="es-ES_tradnl" dirty="0" smtClean="0">
                <a:solidFill>
                  <a:srgbClr val="254061"/>
                </a:solidFill>
              </a:rPr>
              <a:t>(1984</a:t>
            </a:r>
            <a:r>
              <a:rPr lang="es-ES_tradnl" dirty="0">
                <a:solidFill>
                  <a:srgbClr val="254061"/>
                </a:solidFill>
              </a:rPr>
              <a:t>, p. </a:t>
            </a:r>
            <a:r>
              <a:rPr lang="es-ES_tradnl" dirty="0" smtClean="0">
                <a:solidFill>
                  <a:srgbClr val="254061"/>
                </a:solidFill>
              </a:rPr>
              <a:t>13)</a:t>
            </a:r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3" y="2274788"/>
            <a:ext cx="849987" cy="6355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66" y="2280061"/>
            <a:ext cx="1170388" cy="743966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705100" y="23398"/>
            <a:ext cx="6451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Generaciones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549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400" dirty="0" smtClean="0"/>
              <a:t>Procesos O. de Innovación</a:t>
            </a:r>
            <a:endParaRPr lang="es-CO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8768" y="4593987"/>
            <a:ext cx="1332000" cy="5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CO" sz="1700" dirty="0" smtClean="0"/>
              <a:t>Modelos de Innovación</a:t>
            </a:r>
            <a:endParaRPr lang="es-CO" sz="1700" dirty="0"/>
          </a:p>
        </p:txBody>
      </p:sp>
      <p:sp>
        <p:nvSpPr>
          <p:cNvPr id="28" name="Llamada de flecha hacia arriba 27"/>
          <p:cNvSpPr/>
          <p:nvPr/>
        </p:nvSpPr>
        <p:spPr>
          <a:xfrm>
            <a:off x="6824" y="4299079"/>
            <a:ext cx="1332000" cy="828000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/>
              <a:t>Modelos de innovación</a:t>
            </a: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6451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8310</TotalTime>
  <Words>3383</Words>
  <Application>Microsoft Office PowerPoint</Application>
  <PresentationFormat>Presentación en pantalla (16:9)</PresentationFormat>
  <Paragraphs>728</Paragraphs>
  <Slides>59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2" baseType="lpstr">
      <vt:lpstr>Arial</vt:lpstr>
      <vt:lpstr>Calibri</vt:lpstr>
      <vt:lpstr>Tema de Office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1ra Generación: Empuje Tecnológico (Technology Push)</vt:lpstr>
      <vt:lpstr>2da Generación: Jalonamiento de la Demanda (Market Pull)</vt:lpstr>
      <vt:lpstr>1ra y 2da Generación: Modelos por Etapas (Lineales)</vt:lpstr>
      <vt:lpstr>1ra y 2da Generación: Modelo Lineal</vt:lpstr>
      <vt:lpstr>3ra Generación: Modelos Articulados</vt:lpstr>
      <vt:lpstr>3ra Generación: Modelos Articulados</vt:lpstr>
      <vt:lpstr>3ra Generación: Modelos Articulados</vt:lpstr>
      <vt:lpstr>3ra Generación: Modelos Articulados</vt:lpstr>
      <vt:lpstr>3ra Generación: Modelos Articulados</vt:lpstr>
      <vt:lpstr>4ta Generación: Modelos Integrados</vt:lpstr>
      <vt:lpstr>4ta Generación: Modelos Integrados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 Alvarez</dc:creator>
  <cp:lastModifiedBy>Walter Lugo Ruiz Castañeda</cp:lastModifiedBy>
  <cp:revision>284</cp:revision>
  <dcterms:created xsi:type="dcterms:W3CDTF">2016-02-15T03:38:27Z</dcterms:created>
  <dcterms:modified xsi:type="dcterms:W3CDTF">2017-04-25T20:03:11Z</dcterms:modified>
</cp:coreProperties>
</file>